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bookmarkIdSeed="4">
  <p:sldMasterIdLst>
    <p:sldMasterId id="2147483648" r:id="rId4"/>
  </p:sldMasterIdLst>
  <p:notesMasterIdLst>
    <p:notesMasterId r:id="rId37"/>
  </p:notesMasterIdLst>
  <p:handoutMasterIdLst>
    <p:handoutMasterId r:id="rId38"/>
  </p:handoutMasterIdLst>
  <p:sldIdLst>
    <p:sldId id="322" r:id="rId5"/>
    <p:sldId id="323" r:id="rId6"/>
    <p:sldId id="324" r:id="rId7"/>
    <p:sldId id="325" r:id="rId8"/>
    <p:sldId id="368" r:id="rId9"/>
    <p:sldId id="326" r:id="rId10"/>
    <p:sldId id="327" r:id="rId11"/>
    <p:sldId id="370" r:id="rId12"/>
    <p:sldId id="278" r:id="rId13"/>
    <p:sldId id="279" r:id="rId14"/>
    <p:sldId id="344" r:id="rId15"/>
    <p:sldId id="352" r:id="rId16"/>
    <p:sldId id="351" r:id="rId17"/>
    <p:sldId id="292" r:id="rId18"/>
    <p:sldId id="356" r:id="rId19"/>
    <p:sldId id="345" r:id="rId20"/>
    <p:sldId id="347" r:id="rId21"/>
    <p:sldId id="367" r:id="rId22"/>
    <p:sldId id="369" r:id="rId23"/>
    <p:sldId id="366" r:id="rId24"/>
    <p:sldId id="349" r:id="rId25"/>
    <p:sldId id="350" r:id="rId26"/>
    <p:sldId id="357" r:id="rId27"/>
    <p:sldId id="363" r:id="rId28"/>
    <p:sldId id="353" r:id="rId29"/>
    <p:sldId id="354" r:id="rId30"/>
    <p:sldId id="355" r:id="rId31"/>
    <p:sldId id="262" r:id="rId32"/>
    <p:sldId id="358" r:id="rId33"/>
    <p:sldId id="359" r:id="rId34"/>
    <p:sldId id="360" r:id="rId35"/>
    <p:sldId id="362" r:id="rId36"/>
  </p:sldIdLst>
  <p:sldSz cx="12192000" cy="6858000"/>
  <p:notesSz cx="6858000" cy="9144000"/>
  <p:custShowLst>
    <p:custShow name="trinhdien1" id="0">
      <p:sldLst>
        <p:sld r:id="rId13"/>
        <p:sld r:id="rId14"/>
        <p:sld r:id="rId18"/>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78431" autoAdjust="0"/>
  </p:normalViewPr>
  <p:slideViewPr>
    <p:cSldViewPr snapToGrid="0">
      <p:cViewPr>
        <p:scale>
          <a:sx n="50" d="100"/>
          <a:sy n="50" d="100"/>
        </p:scale>
        <p:origin x="24" y="24"/>
      </p:cViewPr>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2/24/2024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Good morning, everyone, welcome to my presentation. My name is Nguyen Thai Nguyen. And today I would like to present about my graduation project. </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0</a:t>
            </a:fld>
            <a:endParaRPr lang="en-US"/>
          </a:p>
        </p:txBody>
      </p:sp>
    </p:spTree>
    <p:extLst>
      <p:ext uri="{BB962C8B-B14F-4D97-AF65-F5344CB8AC3E}">
        <p14:creationId xmlns:p14="http://schemas.microsoft.com/office/powerpoint/2010/main" val="2127889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block diagram, and to understand that, I will explain detail about the functions of main blocks:</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412793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7EC7E-831D-3A51-8EA4-D9D7AD084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8DDA7-1160-93DD-7FA0-E73E38A44C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E95C52-F279-0E3C-0046-B228BD925342}"/>
              </a:ext>
            </a:extLst>
          </p:cNvPr>
          <p:cNvSpPr>
            <a:spLocks noGrp="1"/>
          </p:cNvSpPr>
          <p:nvPr>
            <p:ph type="body" idx="1"/>
          </p:nvPr>
        </p:nvSpPr>
        <p:spPr/>
        <p:txBody>
          <a:bodyPr/>
          <a:lstStyle/>
          <a:p>
            <a:r>
              <a:rPr lang="en-US" dirty="0"/>
              <a:t>Here is wiring diagram of robot:</a:t>
            </a:r>
          </a:p>
          <a:p>
            <a:r>
              <a:rPr lang="en-US" dirty="0"/>
              <a:t>The connect method of each component together is that: </a:t>
            </a:r>
          </a:p>
          <a:p>
            <a:endParaRPr lang="en-US" dirty="0"/>
          </a:p>
        </p:txBody>
      </p:sp>
      <p:sp>
        <p:nvSpPr>
          <p:cNvPr id="4" name="Slide Number Placeholder 3">
            <a:extLst>
              <a:ext uri="{FF2B5EF4-FFF2-40B4-BE49-F238E27FC236}">
                <a16:creationId xmlns:a16="http://schemas.microsoft.com/office/drawing/2014/main" id="{841D7182-65AC-55AC-78DA-B88988EB7EBC}"/>
              </a:ext>
            </a:extLst>
          </p:cNvPr>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3149734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DD0D4-1977-853B-1241-3CEA7CC1E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0D525-0027-D429-F6AE-63ABC5F21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B64D4-9EE1-68D6-CFFF-7ED6CA03F0DC}"/>
              </a:ext>
            </a:extLst>
          </p:cNvPr>
          <p:cNvSpPr>
            <a:spLocks noGrp="1"/>
          </p:cNvSpPr>
          <p:nvPr>
            <p:ph type="body" idx="1"/>
          </p:nvPr>
        </p:nvSpPr>
        <p:spPr/>
        <p:txBody>
          <a:bodyPr/>
          <a:lstStyle/>
          <a:p>
            <a:pPr marL="171450" indent="-171450">
              <a:buFont typeface="Arial" panose="020B0604020202020204" pitchFamily="34" charset="0"/>
              <a:buChar char="•"/>
            </a:pPr>
            <a:r>
              <a:rPr lang="en-US" dirty="0"/>
              <a:t>Here is PCB design, </a:t>
            </a:r>
            <a:r>
              <a:rPr lang="en-US" sz="1800" kern="0" dirty="0">
                <a:solidFill>
                  <a:srgbClr val="000000"/>
                </a:solidFill>
                <a:effectLst/>
                <a:latin typeface="Times New Roman" panose="02020603050405020304" pitchFamily="18" charset="0"/>
                <a:ea typeface="Calibri" panose="020F0502020204030204" pitchFamily="34" charset="0"/>
              </a:rPr>
              <a:t>The design of the circuit board not only optimizes space but also minimizes the error rate that comes from manual connections but also helps limit problems that may arise during robot operation.</a:t>
            </a:r>
          </a:p>
          <a:p>
            <a:pPr marL="171450" indent="-171450">
              <a:buFont typeface="Arial" panose="020B0604020202020204" pitchFamily="34" charset="0"/>
              <a:buChar char="•"/>
            </a:pPr>
            <a:r>
              <a:rPr lang="en-US" dirty="0"/>
              <a:t>The size of the PCB circuit board is designed to match the size of the components according to the manufacturer's specifications.</a:t>
            </a:r>
          </a:p>
        </p:txBody>
      </p:sp>
      <p:sp>
        <p:nvSpPr>
          <p:cNvPr id="4" name="Slide Number Placeholder 3">
            <a:extLst>
              <a:ext uri="{FF2B5EF4-FFF2-40B4-BE49-F238E27FC236}">
                <a16:creationId xmlns:a16="http://schemas.microsoft.com/office/drawing/2014/main" id="{79DA41E4-D877-17C6-A6E1-9F39840A065A}"/>
              </a:ext>
            </a:extLst>
          </p:cNvPr>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422945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B1940-629A-3C6F-6DF6-0A1E427297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76656-C06F-0AD3-CB67-6243B39A9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C5E4D-F9FF-0192-99F7-2BF77EC3A993}"/>
              </a:ext>
            </a:extLst>
          </p:cNvPr>
          <p:cNvSpPr>
            <a:spLocks noGrp="1"/>
          </p:cNvSpPr>
          <p:nvPr>
            <p:ph type="body" idx="1"/>
          </p:nvPr>
        </p:nvSpPr>
        <p:spPr/>
        <p:txBody>
          <a:bodyPr/>
          <a:lstStyle/>
          <a:p>
            <a:r>
              <a:rPr lang="en-US" dirty="0"/>
              <a:t>Here is the structure of the robot's frame</a:t>
            </a:r>
          </a:p>
          <a:p>
            <a:r>
              <a:rPr lang="en-US" dirty="0"/>
              <a:t>designed so that the components are arranged roughly and combined, properly sized,</a:t>
            </a:r>
          </a:p>
          <a:p>
            <a:r>
              <a:rPr lang="en-US" dirty="0"/>
              <a:t>and designed according to the differential-drive model.</a:t>
            </a:r>
          </a:p>
        </p:txBody>
      </p:sp>
      <p:sp>
        <p:nvSpPr>
          <p:cNvPr id="4" name="Slide Number Placeholder 3">
            <a:extLst>
              <a:ext uri="{FF2B5EF4-FFF2-40B4-BE49-F238E27FC236}">
                <a16:creationId xmlns:a16="http://schemas.microsoft.com/office/drawing/2014/main" id="{0E2AC864-5D0B-69E0-2B12-1AD40461675D}"/>
              </a:ext>
            </a:extLst>
          </p:cNvPr>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708279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will go to the software system</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234967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312432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6ABE9-4760-E16B-2E68-3062597A0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27D573-1BAA-FC18-10A0-845013954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D5D342-5453-81E9-49C5-038927450F16}"/>
              </a:ext>
            </a:extLst>
          </p:cNvPr>
          <p:cNvSpPr>
            <a:spLocks noGrp="1"/>
          </p:cNvSpPr>
          <p:nvPr>
            <p:ph type="body" idx="1"/>
          </p:nvPr>
        </p:nvSpPr>
        <p:spPr/>
        <p:txBody>
          <a:bodyPr/>
          <a:lstStyle/>
          <a:p>
            <a:r>
              <a:rPr lang="en-US" dirty="0"/>
              <a:t>The system is divided into two main parts:</a:t>
            </a:r>
          </a:p>
          <a:p>
            <a:r>
              <a:rPr lang="en-US" dirty="0"/>
              <a:t>The first part is software on laptops and raspberries because we use ROS so these programs can be downloaded and used.</a:t>
            </a:r>
          </a:p>
          <a:p>
            <a:r>
              <a:rPr lang="en-US" dirty="0"/>
              <a:t>The second part is the program on STM32, this is the program flowchart in STM32.</a:t>
            </a:r>
          </a:p>
          <a:p>
            <a:r>
              <a:rPr lang="en-US" dirty="0"/>
              <a:t>First, when starting up, we need to initialize base control and initialize ROS, then we need to execute the statements in the loop.</a:t>
            </a:r>
          </a:p>
        </p:txBody>
      </p:sp>
      <p:sp>
        <p:nvSpPr>
          <p:cNvPr id="4" name="Slide Number Placeholder 3">
            <a:extLst>
              <a:ext uri="{FF2B5EF4-FFF2-40B4-BE49-F238E27FC236}">
                <a16:creationId xmlns:a16="http://schemas.microsoft.com/office/drawing/2014/main" id="{D6E8EDA0-345C-F1D5-45A4-33AFF7954F8D}"/>
              </a:ext>
            </a:extLst>
          </p:cNvPr>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2877021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system has been completed, we will go into testing and get the results, next is chapter 4 the results.</a:t>
            </a:r>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248205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0767A2-C1FF-7F1F-7B15-ADC581F5D9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385450-C1FB-2B4E-723D-03AC19241B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9F366-9E46-A37B-5DB0-4F5F2959E5CC}"/>
              </a:ext>
            </a:extLst>
          </p:cNvPr>
          <p:cNvSpPr>
            <a:spLocks noGrp="1"/>
          </p:cNvSpPr>
          <p:nvPr>
            <p:ph type="body" idx="1"/>
          </p:nvPr>
        </p:nvSpPr>
        <p:spPr/>
        <p:txBody>
          <a:bodyPr/>
          <a:lstStyle/>
          <a:p>
            <a:r>
              <a:rPr lang="en-US" dirty="0"/>
              <a:t>First we will let the robot build an environment map, and check the accuracy of the map</a:t>
            </a:r>
          </a:p>
        </p:txBody>
      </p:sp>
      <p:sp>
        <p:nvSpPr>
          <p:cNvPr id="4" name="Slide Number Placeholder 3">
            <a:extLst>
              <a:ext uri="{FF2B5EF4-FFF2-40B4-BE49-F238E27FC236}">
                <a16:creationId xmlns:a16="http://schemas.microsoft.com/office/drawing/2014/main" id="{44229028-1AD9-1C70-0672-27402E214181}"/>
              </a:ext>
            </a:extLst>
          </p:cNvPr>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4257118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641B9-8056-B24C-BED7-F4A36D09B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3F93CA-87DF-D9D9-131E-C1A64207A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AB6473-456A-A899-2812-74F749601511}"/>
              </a:ext>
            </a:extLst>
          </p:cNvPr>
          <p:cNvSpPr>
            <a:spLocks noGrp="1"/>
          </p:cNvSpPr>
          <p:nvPr>
            <p:ph type="body" idx="1"/>
          </p:nvPr>
        </p:nvSpPr>
        <p:spPr/>
        <p:txBody>
          <a:bodyPr/>
          <a:lstStyle/>
          <a:p>
            <a:r>
              <a:rPr lang="en-US" dirty="0"/>
              <a:t>After constructing the map, we obtain the results and compare them with the actual map size</a:t>
            </a:r>
          </a:p>
        </p:txBody>
      </p:sp>
      <p:sp>
        <p:nvSpPr>
          <p:cNvPr id="4" name="Slide Number Placeholder 3">
            <a:extLst>
              <a:ext uri="{FF2B5EF4-FFF2-40B4-BE49-F238E27FC236}">
                <a16:creationId xmlns:a16="http://schemas.microsoft.com/office/drawing/2014/main" id="{E4B50F3E-C9FB-F53E-676B-65975251EA8F}"/>
              </a:ext>
            </a:extLst>
          </p:cNvPr>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428187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topic of my project is</a:t>
            </a:r>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661058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D461C-FE39-96B4-F16E-5624193CA3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8C78A-DE8D-C688-BEDA-4D57E875A4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1C5BE-000B-8C47-AB0C-7935DD620BF2}"/>
              </a:ext>
            </a:extLst>
          </p:cNvPr>
          <p:cNvSpPr>
            <a:spLocks noGrp="1"/>
          </p:cNvSpPr>
          <p:nvPr>
            <p:ph type="body" idx="1"/>
          </p:nvPr>
        </p:nvSpPr>
        <p:spPr/>
        <p:txBody>
          <a:bodyPr/>
          <a:lstStyle/>
          <a:p>
            <a:r>
              <a:rPr lang="en-US" dirty="0"/>
              <a:t>After constructing the map, we obtain the results and compare them with the actual map size</a:t>
            </a:r>
          </a:p>
        </p:txBody>
      </p:sp>
      <p:sp>
        <p:nvSpPr>
          <p:cNvPr id="4" name="Slide Number Placeholder 3">
            <a:extLst>
              <a:ext uri="{FF2B5EF4-FFF2-40B4-BE49-F238E27FC236}">
                <a16:creationId xmlns:a16="http://schemas.microsoft.com/office/drawing/2014/main" id="{1C1E7967-B869-B41C-7A3E-E65FD46CE10B}"/>
              </a:ext>
            </a:extLst>
          </p:cNvPr>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909953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EF391-D792-6C3D-5BF3-20A6FDC55C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F93FD8-EE95-CAE3-66A9-6253F56AC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5369D7-DB94-D5BE-5ACF-576804A8CAE3}"/>
              </a:ext>
            </a:extLst>
          </p:cNvPr>
          <p:cNvSpPr>
            <a:spLocks noGrp="1"/>
          </p:cNvSpPr>
          <p:nvPr>
            <p:ph type="body" idx="1"/>
          </p:nvPr>
        </p:nvSpPr>
        <p:spPr/>
        <p:txBody>
          <a:bodyPr/>
          <a:lstStyle/>
          <a:p>
            <a:r>
              <a:rPr lang="en-US" dirty="0"/>
              <a:t>After building the map, we will let the robot perform the positioning function and go to the destination on the map</a:t>
            </a:r>
          </a:p>
        </p:txBody>
      </p:sp>
      <p:sp>
        <p:nvSpPr>
          <p:cNvPr id="4" name="Slide Number Placeholder 3">
            <a:extLst>
              <a:ext uri="{FF2B5EF4-FFF2-40B4-BE49-F238E27FC236}">
                <a16:creationId xmlns:a16="http://schemas.microsoft.com/office/drawing/2014/main" id="{78F3D71A-B47D-596F-FD61-D1398EB463B8}"/>
              </a:ext>
            </a:extLst>
          </p:cNvPr>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3175934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9871-14C5-53BC-B91B-206D3E679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ED38B-2E38-685C-CB2A-347C623D7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D1326-F756-BCBC-5104-637DA30AF712}"/>
              </a:ext>
            </a:extLst>
          </p:cNvPr>
          <p:cNvSpPr>
            <a:spLocks noGrp="1"/>
          </p:cNvSpPr>
          <p:nvPr>
            <p:ph type="body" idx="1"/>
          </p:nvPr>
        </p:nvSpPr>
        <p:spPr/>
        <p:txBody>
          <a:bodyPr/>
          <a:lstStyle/>
          <a:p>
            <a:r>
              <a:rPr lang="en-US" dirty="0"/>
              <a:t>Here we let the robot move to the destination on a map containing fixed obstacles</a:t>
            </a:r>
          </a:p>
          <a:p>
            <a:endParaRPr lang="en-US" dirty="0"/>
          </a:p>
        </p:txBody>
      </p:sp>
      <p:sp>
        <p:nvSpPr>
          <p:cNvPr id="4" name="Slide Number Placeholder 3">
            <a:extLst>
              <a:ext uri="{FF2B5EF4-FFF2-40B4-BE49-F238E27FC236}">
                <a16:creationId xmlns:a16="http://schemas.microsoft.com/office/drawing/2014/main" id="{25562F07-3041-AD0D-A6F2-85CD51E0A9DD}"/>
              </a:ext>
            </a:extLst>
          </p:cNvPr>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2921710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7A332-0A2C-4718-81EF-FF1FCF97A5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EFACC-5174-D195-A7AA-E1E6D569C2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8307E-8F3A-A653-914C-442433E9E380}"/>
              </a:ext>
            </a:extLst>
          </p:cNvPr>
          <p:cNvSpPr>
            <a:spLocks noGrp="1"/>
          </p:cNvSpPr>
          <p:nvPr>
            <p:ph type="body" idx="1"/>
          </p:nvPr>
        </p:nvSpPr>
        <p:spPr/>
        <p:txBody>
          <a:bodyPr/>
          <a:lstStyle/>
          <a:p>
            <a:r>
              <a:rPr lang="en-US" dirty="0"/>
              <a:t>Here we let the robot move to the destination in a longer path with fixed obstacles, and new obstacles appear on the way.</a:t>
            </a:r>
          </a:p>
        </p:txBody>
      </p:sp>
      <p:sp>
        <p:nvSpPr>
          <p:cNvPr id="4" name="Slide Number Placeholder 3">
            <a:extLst>
              <a:ext uri="{FF2B5EF4-FFF2-40B4-BE49-F238E27FC236}">
                <a16:creationId xmlns:a16="http://schemas.microsoft.com/office/drawing/2014/main" id="{361D0549-DB10-D68B-48E2-BDDF72151D02}"/>
              </a:ext>
            </a:extLst>
          </p:cNvPr>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355060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DE13C-F1B9-AC0C-581B-FDE16CA112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825DBC-0667-8EA3-2C7B-CF82DF4C2F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1526F-E0D4-E966-F214-E63E5AA8A44A}"/>
              </a:ext>
            </a:extLst>
          </p:cNvPr>
          <p:cNvSpPr>
            <a:spLocks noGrp="1"/>
          </p:cNvSpPr>
          <p:nvPr>
            <p:ph type="body" idx="1"/>
          </p:nvPr>
        </p:nvSpPr>
        <p:spPr/>
        <p:txBody>
          <a:bodyPr/>
          <a:lstStyle/>
          <a:p>
            <a:r>
              <a:rPr lang="en-US" dirty="0"/>
              <a:t>This is a video recording the map building process</a:t>
            </a:r>
          </a:p>
        </p:txBody>
      </p:sp>
      <p:sp>
        <p:nvSpPr>
          <p:cNvPr id="4" name="Slide Number Placeholder 3">
            <a:extLst>
              <a:ext uri="{FF2B5EF4-FFF2-40B4-BE49-F238E27FC236}">
                <a16:creationId xmlns:a16="http://schemas.microsoft.com/office/drawing/2014/main" id="{FEF4A076-7BCC-1A80-B8E4-93D3DD8D8541}"/>
              </a:ext>
            </a:extLst>
          </p:cNvPr>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01454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performing the proposed tasks and achieving the above results, we will come to a conclusion and development direction of the project.</a:t>
            </a:r>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3594441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4241C-FC47-B3DC-E217-511AC1D1D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EBE3A3-D06C-7B5C-DDAF-08DC74B388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97BD94-C3DB-564C-395E-3BEDADC2C845}"/>
              </a:ext>
            </a:extLst>
          </p:cNvPr>
          <p:cNvSpPr>
            <a:spLocks noGrp="1"/>
          </p:cNvSpPr>
          <p:nvPr>
            <p:ph type="body" idx="1"/>
          </p:nvPr>
        </p:nvSpPr>
        <p:spPr/>
        <p:txBody>
          <a:bodyPr/>
          <a:lstStyle/>
          <a:p>
            <a:r>
              <a:rPr lang="en-US" dirty="0"/>
              <a:t>First, the project's achievements are:</a:t>
            </a:r>
          </a:p>
          <a:p>
            <a:pPr marL="342900" marR="0" lvl="0" indent="-342900" algn="just">
              <a:lnSpc>
                <a:spcPct val="110000"/>
              </a:lnSpc>
              <a:spcBef>
                <a:spcPts val="300"/>
              </a:spcBef>
              <a:spcAft>
                <a:spcPts val="0"/>
              </a:spcAft>
              <a:buFont typeface="Arial" panose="020B0604020202020204" pitchFamily="34" charset="0"/>
              <a:buChar char="•"/>
            </a:pPr>
            <a:r>
              <a:rPr lang="en-US" sz="1200" dirty="0">
                <a:solidFill>
                  <a:srgbClr val="000000"/>
                </a:solidFill>
                <a:effectLst/>
                <a:latin typeface="Times New Roman" panose="02020603050405020304" pitchFamily="18" charset="0"/>
                <a:ea typeface="Calibri" panose="020F0502020204030204" pitchFamily="34" charset="0"/>
              </a:rPr>
              <a:t>The robot's information gathering and mapping process is quite accurate compared to reality.</a:t>
            </a:r>
          </a:p>
          <a:p>
            <a:pPr marL="342900" marR="0" lvl="0" indent="-342900" algn="just">
              <a:lnSpc>
                <a:spcPct val="110000"/>
              </a:lnSpc>
              <a:spcBef>
                <a:spcPts val="300"/>
              </a:spcBef>
              <a:spcAft>
                <a:spcPts val="0"/>
              </a:spcAft>
              <a:buFont typeface="Arial" panose="020B0604020202020204" pitchFamily="34" charset="0"/>
              <a:buChar char="•"/>
            </a:pPr>
            <a:r>
              <a:rPr lang="en-US" sz="1200" dirty="0">
                <a:solidFill>
                  <a:srgbClr val="000000"/>
                </a:solidFill>
                <a:effectLst/>
                <a:latin typeface="Times New Roman" panose="02020603050405020304" pitchFamily="18" charset="0"/>
                <a:ea typeface="Calibri" panose="020F0502020204030204" pitchFamily="34" charset="0"/>
              </a:rPr>
              <a:t>During movement, the robot's ability to avoid obstacles is quite accurate. When encountering static or moving obstacles, the robot can react appropriately to avoid those obstacles.</a:t>
            </a:r>
          </a:p>
          <a:p>
            <a:endParaRPr lang="en-US" dirty="0"/>
          </a:p>
          <a:p>
            <a:r>
              <a:rPr lang="en-US" dirty="0"/>
              <a:t>Finally, there are limitations of the system: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effectLst/>
                <a:latin typeface="Times New Roman" panose="02020603050405020304" pitchFamily="18" charset="0"/>
                <a:ea typeface="Calibri" panose="020F0502020204030204" pitchFamily="34" charset="0"/>
              </a:rPr>
              <a:t>Robots cannot avoid obstacles lower than LIDAR</a:t>
            </a:r>
          </a:p>
          <a:p>
            <a:endParaRPr lang="en-US" dirty="0"/>
          </a:p>
        </p:txBody>
      </p:sp>
      <p:sp>
        <p:nvSpPr>
          <p:cNvPr id="4" name="Slide Number Placeholder 3">
            <a:extLst>
              <a:ext uri="{FF2B5EF4-FFF2-40B4-BE49-F238E27FC236}">
                <a16:creationId xmlns:a16="http://schemas.microsoft.com/office/drawing/2014/main" id="{211E467D-5A27-21E2-BD0C-8650428033E7}"/>
              </a:ext>
            </a:extLst>
          </p:cNvPr>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3985184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87CCE-FD99-5164-E142-1BDAE549E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CCC32-A3B7-F808-D4A8-DDE720D1C2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B0650B-C373-72D9-59F7-08126326DD9B}"/>
              </a:ext>
            </a:extLst>
          </p:cNvPr>
          <p:cNvSpPr>
            <a:spLocks noGrp="1"/>
          </p:cNvSpPr>
          <p:nvPr>
            <p:ph type="body" idx="1"/>
          </p:nvPr>
        </p:nvSpPr>
        <p:spPr/>
        <p:txBody>
          <a:bodyPr/>
          <a:lstStyle/>
          <a:p>
            <a:pPr marR="0" lvl="0" algn="just">
              <a:lnSpc>
                <a:spcPct val="110000"/>
              </a:lnSpc>
              <a:spcBef>
                <a:spcPts val="300"/>
              </a:spcBef>
              <a:spcAft>
                <a:spcPts val="0"/>
              </a:spcAft>
            </a:pPr>
            <a:r>
              <a:rPr lang="en-US" dirty="0"/>
              <a:t>and The development direction of the system is: </a:t>
            </a:r>
          </a:p>
        </p:txBody>
      </p:sp>
      <p:sp>
        <p:nvSpPr>
          <p:cNvPr id="4" name="Slide Number Placeholder 3">
            <a:extLst>
              <a:ext uri="{FF2B5EF4-FFF2-40B4-BE49-F238E27FC236}">
                <a16:creationId xmlns:a16="http://schemas.microsoft.com/office/drawing/2014/main" id="{623409DE-51B0-3862-1916-598F3F16D4E0}"/>
              </a:ext>
            </a:extLst>
          </p:cNvPr>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2488548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my entire presentation, thank you for listening</a:t>
            </a:r>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854869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F7F9F-F49E-8B97-6BE3-40DCDCAA41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A0144D-A611-7CCD-E371-86F97AC595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A1B929-A43E-3279-2271-FCBB3C23E4A1}"/>
              </a:ext>
            </a:extLst>
          </p:cNvPr>
          <p:cNvSpPr>
            <a:spLocks noGrp="1"/>
          </p:cNvSpPr>
          <p:nvPr>
            <p:ph type="body" idx="1"/>
          </p:nvPr>
        </p:nvSpPr>
        <p:spPr/>
        <p:txBody>
          <a:bodyPr/>
          <a:lstStyle/>
          <a:p>
            <a:pPr marL="342900" marR="0" lvl="0" indent="-342900" algn="just">
              <a:lnSpc>
                <a:spcPct val="110000"/>
              </a:lnSpc>
              <a:spcBef>
                <a:spcPts val="300"/>
              </a:spcBef>
              <a:spcAft>
                <a:spcPts val="0"/>
              </a:spcAft>
              <a:buFont typeface="Symbol" panose="05050102010706020507" pitchFamily="18" charset="2"/>
              <a:buChar char=""/>
            </a:pPr>
            <a:r>
              <a:rPr lang="en-US" sz="1200" b="1" dirty="0">
                <a:solidFill>
                  <a:srgbClr val="000000"/>
                </a:solidFill>
                <a:effectLst/>
                <a:latin typeface="Times New Roman" panose="02020603050405020304" pitchFamily="18" charset="0"/>
                <a:ea typeface="Calibri" panose="020F0502020204030204" pitchFamily="34" charset="0"/>
              </a:rPr>
              <a:t>Step 1</a:t>
            </a:r>
            <a:r>
              <a:rPr lang="en-US" sz="1200" dirty="0">
                <a:solidFill>
                  <a:srgbClr val="000000"/>
                </a:solidFill>
                <a:effectLst/>
                <a:latin typeface="Times New Roman" panose="02020603050405020304" pitchFamily="18" charset="0"/>
                <a:ea typeface="Calibri" panose="020F0502020204030204" pitchFamily="34" charset="0"/>
              </a:rPr>
              <a:t>: The LIDAR sensor will scan the surrounding environment. The value returned from the sensor includes 360 points corresponding to 360 degrees when the sensor scans the surrounding environment. Each point will have a distance value calculated from the LIDAR to the location of the obstacle.</a:t>
            </a:r>
          </a:p>
          <a:p>
            <a:pPr marL="342900" indent="-342900" algn="just">
              <a:lnSpc>
                <a:spcPct val="110000"/>
              </a:lnSpc>
              <a:spcBef>
                <a:spcPts val="300"/>
              </a:spcBef>
              <a:buFont typeface="Symbol" panose="05050102010706020507" pitchFamily="18" charset="2"/>
              <a:buChar char=""/>
            </a:pPr>
            <a:r>
              <a:rPr lang="en-US" sz="1200" b="1" dirty="0">
                <a:solidFill>
                  <a:srgbClr val="000000"/>
                </a:solidFill>
                <a:effectLst/>
                <a:latin typeface="Times New Roman" panose="02020603050405020304" pitchFamily="18" charset="0"/>
                <a:ea typeface="Calibri" panose="020F0502020204030204" pitchFamily="34" charset="0"/>
              </a:rPr>
              <a:t>Step 2</a:t>
            </a:r>
            <a:r>
              <a:rPr lang="en-US" sz="1200" dirty="0">
                <a:solidFill>
                  <a:srgbClr val="000000"/>
                </a:solidFill>
                <a:effectLst/>
                <a:latin typeface="Times New Roman" panose="02020603050405020304" pitchFamily="18" charset="0"/>
                <a:ea typeface="Calibri" panose="020F0502020204030204" pitchFamily="34" charset="0"/>
              </a:rPr>
              <a:t>: The preprocessing process will use the Hector SLAM algorithm to interpolate all the above points into corresponding values on the map and plot them on </a:t>
            </a:r>
            <a:r>
              <a:rPr lang="en-US" sz="1200" dirty="0" err="1">
                <a:solidFill>
                  <a:srgbClr val="000000"/>
                </a:solidFill>
                <a:effectLst/>
                <a:latin typeface="Times New Roman" panose="02020603050405020304" pitchFamily="18" charset="0"/>
                <a:ea typeface="Calibri" panose="020F0502020204030204" pitchFamily="34" charset="0"/>
              </a:rPr>
              <a:t>thegrid</a:t>
            </a:r>
            <a:r>
              <a:rPr lang="en-US" sz="1200" dirty="0">
                <a:solidFill>
                  <a:srgbClr val="000000"/>
                </a:solidFill>
                <a:effectLst/>
                <a:latin typeface="Times New Roman" panose="02020603050405020304" pitchFamily="18" charset="0"/>
                <a:ea typeface="Calibri" panose="020F0502020204030204" pitchFamily="34" charset="0"/>
              </a:rPr>
              <a:t> map</a:t>
            </a:r>
          </a:p>
          <a:p>
            <a:pPr marL="342900" indent="-342900" algn="just">
              <a:lnSpc>
                <a:spcPct val="110000"/>
              </a:lnSpc>
              <a:spcBef>
                <a:spcPts val="300"/>
              </a:spcBef>
              <a:buFont typeface="Symbol" panose="05050102010706020507" pitchFamily="18" charset="2"/>
              <a:buChar char=""/>
            </a:pPr>
            <a:r>
              <a:rPr lang="en-US" sz="1200" b="1" kern="0" dirty="0">
                <a:solidFill>
                  <a:srgbClr val="000000"/>
                </a:solidFill>
                <a:effectLst/>
                <a:latin typeface="Times New Roman" panose="02020603050405020304" pitchFamily="18" charset="0"/>
                <a:ea typeface="Calibri" panose="020F0502020204030204" pitchFamily="34" charset="0"/>
              </a:rPr>
              <a:t>Step 3</a:t>
            </a:r>
            <a:r>
              <a:rPr lang="en-US" sz="1200" kern="0" dirty="0">
                <a:solidFill>
                  <a:srgbClr val="000000"/>
                </a:solidFill>
                <a:effectLst/>
                <a:latin typeface="Times New Roman" panose="02020603050405020304" pitchFamily="18" charset="0"/>
                <a:ea typeface="Calibri" panose="020F0502020204030204" pitchFamily="34" charset="0"/>
              </a:rPr>
              <a:t>: The Scan Matching process will optimize the alignment of drawn points and newly scanned points so that the occupancy value is minimized</a:t>
            </a:r>
          </a:p>
          <a:p>
            <a:pPr marL="342900" indent="-342900" algn="just">
              <a:lnSpc>
                <a:spcPct val="110000"/>
              </a:lnSpc>
              <a:spcBef>
                <a:spcPts val="300"/>
              </a:spcBef>
              <a:buFont typeface="Symbol" panose="05050102010706020507" pitchFamily="18" charset="2"/>
              <a:buChar char=""/>
            </a:pPr>
            <a:r>
              <a:rPr lang="en-US" sz="1200" b="1" kern="0" dirty="0">
                <a:solidFill>
                  <a:srgbClr val="000000"/>
                </a:solidFill>
                <a:effectLst/>
                <a:latin typeface="Times New Roman" panose="02020603050405020304" pitchFamily="18" charset="0"/>
                <a:ea typeface="Calibri" panose="020F0502020204030204" pitchFamily="34" charset="0"/>
              </a:rPr>
              <a:t>Step 4:</a:t>
            </a:r>
            <a:r>
              <a:rPr lang="en-US" sz="1200" kern="0" dirty="0">
                <a:solidFill>
                  <a:srgbClr val="000000"/>
                </a:solidFill>
                <a:effectLst/>
                <a:latin typeface="Times New Roman" panose="02020603050405020304" pitchFamily="18" charset="0"/>
                <a:ea typeface="Calibri" panose="020F0502020204030204" pitchFamily="34" charset="0"/>
              </a:rPr>
              <a:t> Perform LIDAR migration based on the calculation of the above processes, we will obtain a map of the environment to be scanned.</a:t>
            </a:r>
            <a:endParaRPr lang="en-US" kern="0" dirty="0">
              <a:solidFill>
                <a:srgbClr val="000000"/>
              </a:solidFill>
              <a:latin typeface="Times New Roman" panose="02020603050405020304" pitchFamily="18" charset="0"/>
              <a:ea typeface="Calibri" panose="020F0502020204030204" pitchFamily="34" charset="0"/>
            </a:endParaRPr>
          </a:p>
          <a:p>
            <a:endParaRPr lang="en-US" dirty="0"/>
          </a:p>
        </p:txBody>
      </p:sp>
      <p:sp>
        <p:nvSpPr>
          <p:cNvPr id="4" name="Slide Number Placeholder 3">
            <a:extLst>
              <a:ext uri="{FF2B5EF4-FFF2-40B4-BE49-F238E27FC236}">
                <a16:creationId xmlns:a16="http://schemas.microsoft.com/office/drawing/2014/main" id="{29410543-4AFE-3FCC-CDF9-86EFFDF69619}"/>
              </a:ext>
            </a:extLst>
          </p:cNvPr>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3493144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presentation, we have  five main points include:</a:t>
            </a:r>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3173779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5E96D-18CD-54D5-9ED9-B198FECD4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007DE7-BDDF-9C8A-BB01-EF4F81002F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B717A-1840-6678-93BF-7F7E6710431E}"/>
              </a:ext>
            </a:extLst>
          </p:cNvPr>
          <p:cNvSpPr>
            <a:spLocks noGrp="1"/>
          </p:cNvSpPr>
          <p:nvPr>
            <p:ph type="body" idx="1"/>
          </p:nvPr>
        </p:nvSpPr>
        <p:spPr/>
        <p:txBody>
          <a:bodyPr/>
          <a:lstStyle/>
          <a:p>
            <a:r>
              <a:rPr lang="en-US" dirty="0"/>
              <a:t>The idea of Navigation Stack is quite simple, it is a program that takes information from odometry (estimated coordinates) and sensors, processes and outputs commands in the form of velocity to the mobile model.</a:t>
            </a:r>
          </a:p>
        </p:txBody>
      </p:sp>
      <p:sp>
        <p:nvSpPr>
          <p:cNvPr id="4" name="Slide Number Placeholder 3">
            <a:extLst>
              <a:ext uri="{FF2B5EF4-FFF2-40B4-BE49-F238E27FC236}">
                <a16:creationId xmlns:a16="http://schemas.microsoft.com/office/drawing/2014/main" id="{977B8D73-0FB5-7221-5372-1837C7C90D07}"/>
              </a:ext>
            </a:extLst>
          </p:cNvPr>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3871370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E0E43-FFD9-D9A6-DD7A-44381BF80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E5DFC1-336B-CDB3-5B0D-B13830CBB4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4951FB-E2DC-704E-37E2-8127FCCD3884}"/>
              </a:ext>
            </a:extLst>
          </p:cNvPr>
          <p:cNvSpPr>
            <a:spLocks noGrp="1"/>
          </p:cNvSpPr>
          <p:nvPr>
            <p:ph type="body" idx="1"/>
          </p:nvPr>
        </p:nvSpPr>
        <p:spPr/>
        <p:txBody>
          <a:bodyPr/>
          <a:lstStyle/>
          <a:p>
            <a:r>
              <a:rPr lang="en-US" dirty="0"/>
              <a:t>Dijkstra's algorithm is a route finding algorithm that generates every route through the graph, then chooses the route with the lowest total cost. This works by iteratively calculating the distance for each node in the graph, starting at the start node and continuing until we get to the end node</a:t>
            </a:r>
          </a:p>
          <a:p>
            <a:endParaRPr lang="en-US" dirty="0"/>
          </a:p>
          <a:p>
            <a:r>
              <a:rPr lang="en-US" dirty="0"/>
              <a:t>it is used to find the shortest path from the initial position to the robot's destination.</a:t>
            </a:r>
          </a:p>
        </p:txBody>
      </p:sp>
      <p:sp>
        <p:nvSpPr>
          <p:cNvPr id="4" name="Slide Number Placeholder 3">
            <a:extLst>
              <a:ext uri="{FF2B5EF4-FFF2-40B4-BE49-F238E27FC236}">
                <a16:creationId xmlns:a16="http://schemas.microsoft.com/office/drawing/2014/main" id="{716815B7-D5B2-7B0F-87DC-28DAB09195F6}"/>
              </a:ext>
            </a:extLst>
          </p:cNvPr>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2783623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AE55D-1D9A-2613-CC4E-D717203329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FB4D8-66CE-484D-9530-EF5881FF4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05406-468C-553A-BC45-FF11C00A1EAB}"/>
              </a:ext>
            </a:extLst>
          </p:cNvPr>
          <p:cNvSpPr>
            <a:spLocks noGrp="1"/>
          </p:cNvSpPr>
          <p:nvPr>
            <p:ph type="body" idx="1"/>
          </p:nvPr>
        </p:nvSpPr>
        <p:spPr/>
        <p:txBody>
          <a:bodyPr/>
          <a:lstStyle/>
          <a:p>
            <a:r>
              <a:rPr lang="en-US" b="0" i="0" dirty="0">
                <a:solidFill>
                  <a:srgbClr val="C9C6C2"/>
                </a:solidFill>
                <a:effectLst/>
                <a:latin typeface="Google Sans"/>
              </a:rPr>
              <a:t>The AMCL algorithm works by </a:t>
            </a:r>
            <a:r>
              <a:rPr lang="en-US" b="0" i="0" dirty="0">
                <a:solidFill>
                  <a:srgbClr val="ADCAE6"/>
                </a:solidFill>
                <a:effectLst/>
                <a:latin typeface="Google Sans"/>
              </a:rPr>
              <a:t>representing the robot's pose as a distribution of particles, where each particle represents a possible pose of the robot</a:t>
            </a:r>
            <a:endParaRPr lang="en-US" dirty="0"/>
          </a:p>
        </p:txBody>
      </p:sp>
      <p:sp>
        <p:nvSpPr>
          <p:cNvPr id="4" name="Slide Number Placeholder 3">
            <a:extLst>
              <a:ext uri="{FF2B5EF4-FFF2-40B4-BE49-F238E27FC236}">
                <a16:creationId xmlns:a16="http://schemas.microsoft.com/office/drawing/2014/main" id="{ED70EDF1-FA12-FCCC-F19F-F13D364657A7}"/>
              </a:ext>
            </a:extLst>
          </p:cNvPr>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56860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would like to begin with introduction and ROS Overview</a:t>
            </a:r>
          </a:p>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2903862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30C8-6CFA-0EB5-AAF8-3CCDDB7C0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478BA7-4AB3-B5FD-4EBC-ADA203B74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99801-1CF4-BC53-8A61-4D2D784EE4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about the introduction, we need to understand what slam is, because my project is one of many SLAM application. SLAM stands for…………. It is the process of mapping while keeping track of the robot location.</a:t>
            </a:r>
          </a:p>
        </p:txBody>
      </p:sp>
      <p:sp>
        <p:nvSpPr>
          <p:cNvPr id="4" name="Slide Number Placeholder 3">
            <a:extLst>
              <a:ext uri="{FF2B5EF4-FFF2-40B4-BE49-F238E27FC236}">
                <a16:creationId xmlns:a16="http://schemas.microsoft.com/office/drawing/2014/main" id="{0CEAB556-1F6D-8D99-90CB-356952DA8F51}"/>
              </a:ext>
            </a:extLst>
          </p:cNvPr>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236673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Times New Roman" panose="02020603050405020304" pitchFamily="18" charset="0"/>
                <a:ea typeface="Roboto" panose="02000000000000000000" pitchFamily="2" charset="0"/>
                <a:cs typeface="Times New Roman" panose="02020603050405020304" pitchFamily="18" charset="0"/>
              </a:rPr>
              <a:t>The n, </a:t>
            </a:r>
            <a:r>
              <a:rPr lang="en-US" sz="1200" dirty="0">
                <a:solidFill>
                  <a:srgbClr val="000000"/>
                </a:solidFill>
                <a:latin typeface="Times New Roman" panose="02020603050405020304" pitchFamily="18" charset="0"/>
                <a:ea typeface="Roboto" panose="02000000000000000000" pitchFamily="2" charset="0"/>
                <a:cs typeface="Times New Roman" panose="02020603050405020304" pitchFamily="18" charset="0"/>
              </a:rPr>
              <a:t>I will talk about the Main aim of the project is to develop autonomous robots that can build a map and move to a destination without being stuck by obstacles. This mobile robot has extremely diverse and potential applications, however, this project mainly focuses on some main functions developed based on ROS that is:  …………</a:t>
            </a:r>
          </a:p>
          <a:p>
            <a:pPr marL="0" marR="0" lvl="0" indent="0" algn="just">
              <a:lnSpc>
                <a:spcPct val="110000"/>
              </a:lnSpc>
              <a:spcBef>
                <a:spcPts val="0"/>
              </a:spcBef>
              <a:spcAft>
                <a:spcPts val="0"/>
              </a:spcAft>
              <a:buFont typeface="Symbol" panose="05050102010706020507" pitchFamily="18" charset="2"/>
              <a:buNone/>
            </a:pP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algn="just">
              <a:lnSpc>
                <a:spcPct val="110000"/>
              </a:lnSpc>
              <a:spcBef>
                <a:spcPts val="0"/>
              </a:spcBef>
              <a:spcAft>
                <a:spcPts val="0"/>
              </a:spcAft>
              <a:buFont typeface="Symbol" panose="05050102010706020507" pitchFamily="18" charset="2"/>
              <a:buNone/>
            </a:pP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algn="just">
              <a:lnSpc>
                <a:spcPct val="110000"/>
              </a:lnSpc>
              <a:spcBef>
                <a:spcPts val="0"/>
              </a:spcBef>
              <a:spcAft>
                <a:spcPts val="0"/>
              </a:spcAft>
              <a:buFont typeface="Symbol" panose="05050102010706020507" pitchFamily="18" charset="2"/>
              <a:buNone/>
            </a:pPr>
            <a:endParaRPr lang="en-US" sz="1200" dirty="0">
              <a:solidFill>
                <a:srgbClr val="000000"/>
              </a:solidFill>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rPr>
              <a:t>And because, all the system is built based on ROS, so first of all we need to introduce about ROS.</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3049292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endParaRPr lang="en-US" dirty="0"/>
          </a:p>
          <a:p>
            <a:pPr algn="just">
              <a:lnSpc>
                <a:spcPct val="150000"/>
              </a:lnSpc>
            </a:pPr>
            <a:r>
              <a:rPr lang="en-US" altLang="zh-TW" sz="1200" b="1" dirty="0">
                <a:latin typeface="Times New Roman" panose="02020603050405020304" pitchFamily="18" charset="0"/>
                <a:ea typeface="Roboto" panose="02000000000000000000" pitchFamily="2" charset="0"/>
                <a:cs typeface="Times New Roman" panose="02020603050405020304" pitchFamily="18" charset="0"/>
              </a:rPr>
              <a:t>What is ROS: </a:t>
            </a:r>
            <a:r>
              <a:rPr lang="en-US" altLang="zh-TW" sz="1200" dirty="0">
                <a:latin typeface="Times New Roman" panose="02020603050405020304" pitchFamily="18" charset="0"/>
                <a:ea typeface="Roboto" panose="02000000000000000000" pitchFamily="2" charset="0"/>
                <a:cs typeface="Times New Roman" panose="02020603050405020304" pitchFamily="18" charset="0"/>
              </a:rPr>
              <a:t>The Robot Operating System (ROS) is an open-source framework that helps researchers and developers build and reuse code between robotics applications.</a:t>
            </a:r>
          </a:p>
          <a:p>
            <a:pPr algn="just">
              <a:lnSpc>
                <a:spcPct val="150000"/>
              </a:lnSpc>
            </a:pPr>
            <a:r>
              <a:rPr lang="en-US" b="1" i="0" dirty="0">
                <a:solidFill>
                  <a:srgbClr val="ADCAE6"/>
                </a:solidFill>
                <a:effectLst/>
                <a:latin typeface="Google Sans"/>
              </a:rPr>
              <a:t>How</a:t>
            </a:r>
            <a:r>
              <a:rPr lang="en-US" b="0" i="0" dirty="0">
                <a:solidFill>
                  <a:srgbClr val="ADCAE6"/>
                </a:solidFill>
                <a:effectLst/>
                <a:latin typeface="Google Sans"/>
              </a:rPr>
              <a:t> </a:t>
            </a:r>
            <a:r>
              <a:rPr lang="en-US" b="1" i="0" dirty="0">
                <a:solidFill>
                  <a:srgbClr val="ADCAE6"/>
                </a:solidFill>
                <a:effectLst/>
                <a:latin typeface="Google Sans"/>
              </a:rPr>
              <a:t>ROS</a:t>
            </a:r>
            <a:r>
              <a:rPr lang="en-US" b="0" i="0" dirty="0">
                <a:solidFill>
                  <a:srgbClr val="ADCAE6"/>
                </a:solidFill>
                <a:effectLst/>
                <a:latin typeface="Google Sans"/>
              </a:rPr>
              <a:t> </a:t>
            </a:r>
            <a:r>
              <a:rPr lang="en-US" b="1" i="0" dirty="0">
                <a:solidFill>
                  <a:srgbClr val="ADCAE6"/>
                </a:solidFill>
                <a:effectLst/>
                <a:latin typeface="Google Sans"/>
              </a:rPr>
              <a:t>work</a:t>
            </a:r>
            <a:r>
              <a:rPr lang="en-US" b="0" i="0" dirty="0">
                <a:solidFill>
                  <a:srgbClr val="ADCAE6"/>
                </a:solidFill>
                <a:effectLst/>
                <a:latin typeface="Google Sans"/>
              </a:rPr>
              <a:t>: ……… You can see the example the system is divided into three node include camera node, image processing node, and image display nodes; they communicate together through ROS master.</a:t>
            </a:r>
          </a:p>
          <a:p>
            <a:pPr algn="just">
              <a:lnSpc>
                <a:spcPct val="150000"/>
              </a:lnSpc>
            </a:pPr>
            <a:r>
              <a:rPr lang="en-US" b="1" i="0" dirty="0">
                <a:solidFill>
                  <a:srgbClr val="ADCAE6"/>
                </a:solidFill>
                <a:effectLst/>
                <a:latin typeface="Google Sans"/>
              </a:rPr>
              <a:t>Why ROS was chosen in this system: </a:t>
            </a:r>
          </a:p>
          <a:p>
            <a:pPr marL="171450" indent="-171450" algn="just">
              <a:lnSpc>
                <a:spcPct val="150000"/>
              </a:lnSpc>
              <a:buFont typeface="Arial" panose="020B0604020202020204" pitchFamily="34" charset="0"/>
              <a:buChar char="•"/>
            </a:pPr>
            <a:r>
              <a:rPr lang="en-US" b="0" i="0" dirty="0">
                <a:solidFill>
                  <a:srgbClr val="ADCAE6"/>
                </a:solidFill>
                <a:effectLst/>
                <a:latin typeface="Google Sans"/>
              </a:rPr>
              <a:t>ROS can be divided into open-source packages that can be downloaded and reuse. </a:t>
            </a:r>
          </a:p>
          <a:p>
            <a:pPr marL="171450" indent="-171450" algn="just">
              <a:lnSpc>
                <a:spcPct val="150000"/>
              </a:lnSpc>
              <a:buFont typeface="Arial" panose="020B0604020202020204" pitchFamily="34" charset="0"/>
              <a:buChar char="•"/>
            </a:pPr>
            <a:r>
              <a:rPr lang="en-US" b="0" i="0" dirty="0">
                <a:solidFill>
                  <a:srgbClr val="ADCAE6"/>
                </a:solidFill>
                <a:effectLst/>
                <a:latin typeface="Google Sans"/>
              </a:rPr>
              <a:t>Nodes in  ROS do not have to be on the same system. You can see the figure: we can use laptop to display, while computer on the robot control the system.</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4234062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4F248-FD97-2124-6915-5D1598A349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57B6E-4AF3-28FA-54D4-01C85AF47D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323927-C630-7A06-F7B5-6E49AA0A2CB7}"/>
              </a:ext>
            </a:extLst>
          </p:cNvPr>
          <p:cNvSpPr>
            <a:spLocks noGrp="1"/>
          </p:cNvSpPr>
          <p:nvPr>
            <p:ph type="body" idx="1"/>
          </p:nvPr>
        </p:nvSpPr>
        <p:spPr/>
        <p:txBody>
          <a:bodyPr/>
          <a:lstStyle/>
          <a:p>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obstacle area, possible collision area, and a robot movable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Adaptive </a:t>
            </a:r>
            <a:r>
              <a:rPr lang="en-US" dirty="0" err="1"/>
              <a:t>monter</a:t>
            </a:r>
            <a:r>
              <a:rPr lang="en-US" dirty="0"/>
              <a:t> </a:t>
            </a:r>
            <a:r>
              <a:rPr lang="en-US" dirty="0" err="1"/>
              <a:t>carlo</a:t>
            </a:r>
            <a:r>
              <a:rPr lang="en-US" dirty="0"/>
              <a:t> localization.</a:t>
            </a:r>
          </a:p>
        </p:txBody>
      </p:sp>
      <p:sp>
        <p:nvSpPr>
          <p:cNvPr id="4" name="Slide Number Placeholder 3">
            <a:extLst>
              <a:ext uri="{FF2B5EF4-FFF2-40B4-BE49-F238E27FC236}">
                <a16:creationId xmlns:a16="http://schemas.microsoft.com/office/drawing/2014/main" id="{D984F335-2A08-35D3-02B5-C59827A5D0DA}"/>
              </a:ext>
            </a:extLst>
          </p:cNvPr>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454280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introduce about project and ROS overview, I will go detail about the system: , so now, I will talk about hardware design.</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25692733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8"/>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9BB94BF-0C48-471D-9825-DB601F4F0997}" type="datetime1">
              <a:rPr lang="en-US" smtClean="0"/>
              <a:t>2/23/2024</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3EEE2DE8-1A96-49D9-9822-8C82F4BF0226}" type="datetime1">
              <a:rPr lang="en-US" smtClean="0"/>
              <a:t>2/23/2024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6" y="1414465"/>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7"/>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D5C4D0DA-8ABC-46BC-B002-4A5EB43E2521}" type="datetime1">
              <a:rPr lang="en-US" smtClean="0"/>
              <a:t>2/23/2024</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7"/>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9" y="2461848"/>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DF3F3925-FF49-4AE3-8E97-2B651EA74965}" type="datetime1">
              <a:rPr lang="en-US" smtClean="0"/>
              <a:t>2/23/2024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05E99DBA-F169-46CD-BAB5-99077420F3C2}" type="datetime1">
              <a:rPr lang="en-US" smtClean="0"/>
              <a:t>2/23/2024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6" y="1414465"/>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A179ACDC-11C4-4387-ADA6-E08253D6DD3A}" type="datetime1">
              <a:rPr lang="en-US" smtClean="0"/>
              <a:t>2/23/2024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71A0ADFF-114C-4BFC-8524-8CC1023296BC}" type="datetime1">
              <a:rPr lang="en-US" smtClean="0"/>
              <a:t>2/23/2024</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7"/>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1"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8"/>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7907A370-BAEB-4CDC-91ED-B83173341F28}" type="datetime1">
              <a:rPr lang="en-US" smtClean="0"/>
              <a:t>2/23/2024</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8FC7547-9AF6-460B-AA14-A2095A05ED5A}" type="datetime1">
              <a:rPr lang="en-US" smtClean="0"/>
              <a:t>2/23/2024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A6E44A6E-2F08-4B7B-8E79-D34D52F0F084}" type="datetime1">
              <a:rPr lang="en-US" smtClean="0"/>
              <a:t>2/23/2024</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6" y="1414465"/>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40" y="1032512"/>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20393700-8B74-4E72-8A35-9E8293DF82EE}" type="datetime1">
              <a:rPr lang="en-US" smtClean="0"/>
              <a:t>2/23/2024</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t>1</a:t>
            </a:r>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2.mp4"/><Relationship Id="rId7" Type="http://schemas.openxmlformats.org/officeDocument/2006/relationships/image" Target="../media/image3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4.xml"/><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2A3661-FCE3-1256-0441-C99E2D23D3FD}"/>
              </a:ext>
            </a:extLst>
          </p:cNvPr>
          <p:cNvSpPr txBox="1"/>
          <p:nvPr/>
        </p:nvSpPr>
        <p:spPr>
          <a:xfrm>
            <a:off x="0" y="4314548"/>
            <a:ext cx="12191999" cy="1015663"/>
          </a:xfrm>
          <a:prstGeom prst="rect">
            <a:avLst/>
          </a:prstGeom>
          <a:noFill/>
        </p:spPr>
        <p:txBody>
          <a:bodyPr wrap="square" rtlCol="0">
            <a:spAutoFit/>
          </a:bodyPr>
          <a:lstStyle/>
          <a:p>
            <a:pPr algn="ctr"/>
            <a:r>
              <a:rPr lang="en-US" sz="2000" b="1">
                <a:solidFill>
                  <a:schemeClr val="bg1"/>
                </a:solidFill>
                <a:latin typeface="Roboto" panose="02000000000000000000" pitchFamily="2" charset="0"/>
                <a:ea typeface="Roboto" panose="02000000000000000000" pitchFamily="2" charset="0"/>
                <a:cs typeface="Roboto" panose="02000000000000000000" pitchFamily="2" charset="0"/>
              </a:rPr>
              <a:t>Department of Automation Engineering</a:t>
            </a:r>
          </a:p>
          <a:p>
            <a:pPr algn="ctr"/>
            <a:r>
              <a:rPr lang="en-US" sz="2000" b="1" i="0">
                <a:solidFill>
                  <a:srgbClr val="FFFFFF"/>
                </a:solidFill>
                <a:effectLst/>
                <a:latin typeface="Roboto" panose="02000000000000000000" pitchFamily="2" charset="0"/>
                <a:ea typeface="Roboto" panose="02000000000000000000" pitchFamily="2" charset="0"/>
                <a:cs typeface="Roboto" panose="02000000000000000000" pitchFamily="2" charset="0"/>
              </a:rPr>
              <a:t>School of Electronics and Electrical Engineering, HUST</a:t>
            </a:r>
            <a:r>
              <a:rPr lang="en-US" sz="2000" b="1">
                <a:latin typeface="Roboto" panose="02000000000000000000" pitchFamily="2" charset="0"/>
                <a:ea typeface="Roboto" panose="02000000000000000000" pitchFamily="2" charset="0"/>
                <a:cs typeface="Roboto" panose="02000000000000000000" pitchFamily="2" charset="0"/>
              </a:rPr>
              <a:t> </a:t>
            </a:r>
            <a:br>
              <a:rPr lang="en-US" sz="2000" b="1">
                <a:latin typeface="Roboto" panose="02000000000000000000" pitchFamily="2" charset="0"/>
                <a:ea typeface="Roboto" panose="02000000000000000000" pitchFamily="2" charset="0"/>
                <a:cs typeface="Roboto" panose="02000000000000000000" pitchFamily="2" charset="0"/>
              </a:rPr>
            </a:br>
            <a:endParaRPr lang="en-US" sz="2000" b="1">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5649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7F14C-939F-08FB-15FA-D89733F8FF59}"/>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2.1 Hardware design-block diagram </a:t>
            </a:r>
          </a:p>
        </p:txBody>
      </p:sp>
      <p:sp>
        <p:nvSpPr>
          <p:cNvPr id="8" name="TextBox 7">
            <a:extLst>
              <a:ext uri="{FF2B5EF4-FFF2-40B4-BE49-F238E27FC236}">
                <a16:creationId xmlns:a16="http://schemas.microsoft.com/office/drawing/2014/main" id="{00C23E41-A328-9D06-DEAA-F3D0518207EC}"/>
              </a:ext>
            </a:extLst>
          </p:cNvPr>
          <p:cNvSpPr txBox="1"/>
          <p:nvPr/>
        </p:nvSpPr>
        <p:spPr>
          <a:xfrm>
            <a:off x="6358936" y="4785311"/>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2.1. block diagram.</a:t>
            </a:r>
          </a:p>
        </p:txBody>
      </p:sp>
      <p:sp>
        <p:nvSpPr>
          <p:cNvPr id="12" name="Slide Number Placeholder 11">
            <a:extLst>
              <a:ext uri="{FF2B5EF4-FFF2-40B4-BE49-F238E27FC236}">
                <a16:creationId xmlns:a16="http://schemas.microsoft.com/office/drawing/2014/main" id="{6D832B23-9CC9-3F4B-F771-995F173AEFFB}"/>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9</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diagram of a computer system&#10;&#10;Description automatically generated">
            <a:extLst>
              <a:ext uri="{FF2B5EF4-FFF2-40B4-BE49-F238E27FC236}">
                <a16:creationId xmlns:a16="http://schemas.microsoft.com/office/drawing/2014/main" id="{7158D53F-2D07-374C-549F-13C9E5C3140A}"/>
              </a:ext>
            </a:extLst>
          </p:cNvPr>
          <p:cNvPicPr>
            <a:picLocks noChangeAspect="1"/>
          </p:cNvPicPr>
          <p:nvPr/>
        </p:nvPicPr>
        <p:blipFill>
          <a:blip r:embed="rId3"/>
          <a:stretch>
            <a:fillRect/>
          </a:stretch>
        </p:blipFill>
        <p:spPr>
          <a:xfrm>
            <a:off x="6977270" y="1579485"/>
            <a:ext cx="4588726" cy="3112546"/>
          </a:xfrm>
          <a:prstGeom prst="rect">
            <a:avLst/>
          </a:prstGeom>
        </p:spPr>
      </p:pic>
      <p:sp>
        <p:nvSpPr>
          <p:cNvPr id="14" name="TextBox 13">
            <a:extLst>
              <a:ext uri="{FF2B5EF4-FFF2-40B4-BE49-F238E27FC236}">
                <a16:creationId xmlns:a16="http://schemas.microsoft.com/office/drawing/2014/main" id="{90A32DFA-7A5E-A289-A56B-FBD7AC91821B}"/>
              </a:ext>
            </a:extLst>
          </p:cNvPr>
          <p:cNvSpPr txBox="1"/>
          <p:nvPr/>
        </p:nvSpPr>
        <p:spPr>
          <a:xfrm>
            <a:off x="497961" y="1163268"/>
            <a:ext cx="6022105" cy="4622869"/>
          </a:xfrm>
          <a:prstGeom prst="rect">
            <a:avLst/>
          </a:prstGeom>
          <a:noFill/>
        </p:spPr>
        <p:txBody>
          <a:bodyPr wrap="square">
            <a:spAutoFit/>
          </a:bodyPr>
          <a:lstStyle/>
          <a:p>
            <a:pPr marR="0" lvl="0" algn="just">
              <a:lnSpc>
                <a:spcPct val="110000"/>
              </a:lnSpc>
              <a:spcBef>
                <a:spcPts val="300"/>
              </a:spcBef>
              <a:spcAft>
                <a:spcPts val="0"/>
              </a:spcAft>
            </a:pPr>
            <a:r>
              <a:rPr lang="en-US" sz="2000" b="1" dirty="0">
                <a:solidFill>
                  <a:srgbClr val="000000"/>
                </a:solidFill>
                <a:effectLst/>
                <a:latin typeface="Times New Roman" panose="02020603050405020304" pitchFamily="18" charset="0"/>
                <a:ea typeface="Calibri" panose="020F0502020204030204" pitchFamily="34" charset="0"/>
              </a:rPr>
              <a:t>The function of main blocks:</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Source: include 5V supply for raspberry pi, sensor,stm32f4 and 12V block supply for motors.</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Sensors: include Lidar sensor supply the distance of obstacles around robot, and the IMU senso </a:t>
            </a:r>
            <a:r>
              <a:rPr lang="en-US" sz="2000" dirty="0">
                <a:solidFill>
                  <a:srgbClr val="000000"/>
                </a:solidFill>
                <a:latin typeface="Times New Roman" panose="02020603050405020304" pitchFamily="18" charset="0"/>
                <a:ea typeface="Calibri" panose="020F0502020204030204" pitchFamily="34" charset="0"/>
              </a:rPr>
              <a:t>help determine  the angle and </a:t>
            </a:r>
            <a:r>
              <a:rPr lang="en-US" sz="2000" dirty="0">
                <a:solidFill>
                  <a:srgbClr val="000000"/>
                </a:solidFill>
                <a:effectLst/>
                <a:latin typeface="Times New Roman" panose="02020603050405020304" pitchFamily="18" charset="0"/>
                <a:ea typeface="Calibri" panose="020F0502020204030204" pitchFamily="34" charset="0"/>
              </a:rPr>
              <a:t>direction of robot</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latin typeface="Times New Roman" panose="02020603050405020304" pitchFamily="18" charset="0"/>
                <a:ea typeface="Calibri" panose="020F0502020204030204" pitchFamily="34" charset="0"/>
              </a:rPr>
              <a:t>Computers: R</a:t>
            </a:r>
            <a:r>
              <a:rPr lang="en-US" sz="2000" dirty="0">
                <a:solidFill>
                  <a:srgbClr val="000000"/>
                </a:solidFill>
                <a:effectLst/>
                <a:latin typeface="Times New Roman" panose="02020603050405020304" pitchFamily="18" charset="0"/>
                <a:ea typeface="Calibri" panose="020F0502020204030204" pitchFamily="34" charset="0"/>
              </a:rPr>
              <a:t>aspberry pi as intermediary processor between laptop and </a:t>
            </a:r>
            <a:r>
              <a:rPr lang="en-US" sz="2000" dirty="0">
                <a:solidFill>
                  <a:srgbClr val="000000"/>
                </a:solidFill>
                <a:latin typeface="Times New Roman" panose="02020603050405020304" pitchFamily="18" charset="0"/>
                <a:ea typeface="Calibri" panose="020F0502020204030204" pitchFamily="34" charset="0"/>
              </a:rPr>
              <a:t>robot</a:t>
            </a:r>
            <a:r>
              <a:rPr lang="en-US" sz="2000" dirty="0">
                <a:solidFill>
                  <a:srgbClr val="000000"/>
                </a:solidFill>
                <a:effectLst/>
                <a:latin typeface="Times New Roman" panose="02020603050405020304" pitchFamily="18" charset="0"/>
                <a:ea typeface="Calibri" panose="020F0502020204030204" pitchFamily="34" charset="0"/>
              </a:rPr>
              <a:t>. laptop is used to control and monitor the robot</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latin typeface="Times New Roman" panose="02020603050405020304" pitchFamily="18" charset="0"/>
                <a:ea typeface="Calibri" panose="020F0502020204030204" pitchFamily="34" charset="0"/>
              </a:rPr>
              <a:t>Stm32f4 is used to control the robot speed, and continuously calculate the odometry from the IMU, and the number of pulses of the stepper motor, then send it back to the raspberry pi</a:t>
            </a:r>
            <a:endParaRPr lang="en-US" sz="2000" dirty="0">
              <a:solidFill>
                <a:srgbClr val="00000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837343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C83B1-57F1-5F86-57D9-52264CC5DF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C68B2E-B3F0-8299-00F4-24E1E9C908D5}"/>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2.2 Hardware design – wiring diagram </a:t>
            </a:r>
          </a:p>
        </p:txBody>
      </p:sp>
      <p:sp>
        <p:nvSpPr>
          <p:cNvPr id="12" name="Slide Number Placeholder 11">
            <a:extLst>
              <a:ext uri="{FF2B5EF4-FFF2-40B4-BE49-F238E27FC236}">
                <a16:creationId xmlns:a16="http://schemas.microsoft.com/office/drawing/2014/main" id="{1C91A9F9-0458-9223-9779-EBBA70E7ECFF}"/>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10</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F78DCE1F-11AE-2F01-7B02-1E22465954B0}"/>
              </a:ext>
            </a:extLst>
          </p:cNvPr>
          <p:cNvPicPr>
            <a:picLocks noChangeAspect="1"/>
          </p:cNvPicPr>
          <p:nvPr/>
        </p:nvPicPr>
        <p:blipFill>
          <a:blip r:embed="rId3"/>
          <a:stretch>
            <a:fillRect/>
          </a:stretch>
        </p:blipFill>
        <p:spPr>
          <a:xfrm>
            <a:off x="3139601" y="1080254"/>
            <a:ext cx="6495502" cy="3650771"/>
          </a:xfrm>
          <a:prstGeom prst="rect">
            <a:avLst/>
          </a:prstGeom>
        </p:spPr>
      </p:pic>
      <p:sp>
        <p:nvSpPr>
          <p:cNvPr id="7" name="TextBox 6">
            <a:extLst>
              <a:ext uri="{FF2B5EF4-FFF2-40B4-BE49-F238E27FC236}">
                <a16:creationId xmlns:a16="http://schemas.microsoft.com/office/drawing/2014/main" id="{9305A1DE-80CB-9747-40F1-F639F61A9CAB}"/>
              </a:ext>
            </a:extLst>
          </p:cNvPr>
          <p:cNvSpPr txBox="1"/>
          <p:nvPr/>
        </p:nvSpPr>
        <p:spPr>
          <a:xfrm>
            <a:off x="1064292" y="4942359"/>
            <a:ext cx="5173973" cy="1160061"/>
          </a:xfrm>
          <a:prstGeom prst="rect">
            <a:avLst/>
          </a:prstGeom>
          <a:noFill/>
        </p:spPr>
        <p:txBody>
          <a:bodyPr wrap="square">
            <a:spAutoFit/>
          </a:bodyPr>
          <a:lstStyle/>
          <a:p>
            <a:pPr marR="0" lvl="0" algn="just">
              <a:lnSpc>
                <a:spcPct val="110000"/>
              </a:lnSpc>
              <a:spcBef>
                <a:spcPts val="300"/>
              </a:spcBef>
              <a:spcAft>
                <a:spcPts val="0"/>
              </a:spcAft>
            </a:pPr>
            <a:r>
              <a:rPr lang="en-US" sz="2000" b="1" dirty="0">
                <a:solidFill>
                  <a:srgbClr val="000000"/>
                </a:solidFill>
                <a:effectLst/>
                <a:latin typeface="Times New Roman" panose="02020603050405020304" pitchFamily="18" charset="0"/>
                <a:ea typeface="Calibri" panose="020F0502020204030204" pitchFamily="34" charset="0"/>
              </a:rPr>
              <a:t>The connection:</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MPU9250 </a:t>
            </a:r>
            <a:r>
              <a:rPr lang="en-US" sz="2000" dirty="0">
                <a:solidFill>
                  <a:srgbClr val="000000"/>
                </a:solidFill>
                <a:effectLst/>
                <a:latin typeface="Cambria Math" panose="02040503050406030204" pitchFamily="18" charset="0"/>
                <a:ea typeface="Cambria Math" panose="02040503050406030204" pitchFamily="18" charset="0"/>
              </a:rPr>
              <a:t>~ STM32f4</a:t>
            </a:r>
            <a:r>
              <a:rPr lang="en-US" sz="2000" dirty="0">
                <a:solidFill>
                  <a:srgbClr val="000000"/>
                </a:solidFill>
                <a:effectLst/>
                <a:latin typeface="Times New Roman" panose="02020603050405020304" pitchFamily="18" charset="0"/>
                <a:ea typeface="Calibri" panose="020F0502020204030204" pitchFamily="34" charset="0"/>
              </a:rPr>
              <a:t>: I2C protocol</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latin typeface="Times New Roman" panose="02020603050405020304" pitchFamily="18" charset="0"/>
                <a:ea typeface="Calibri" panose="020F0502020204030204" pitchFamily="34" charset="0"/>
              </a:rPr>
              <a:t>Rplidar A1</a:t>
            </a:r>
            <a:r>
              <a:rPr lang="en-US" sz="2000" dirty="0">
                <a:solidFill>
                  <a:srgbClr val="000000"/>
                </a:solidFill>
                <a:latin typeface="Cambria Math" panose="02040503050406030204" pitchFamily="18" charset="0"/>
                <a:ea typeface="Cambria Math" panose="02040503050406030204" pitchFamily="18" charset="0"/>
              </a:rPr>
              <a:t>~ Raspberry pi</a:t>
            </a:r>
            <a:r>
              <a:rPr lang="en-US" sz="2000" dirty="0">
                <a:solidFill>
                  <a:srgbClr val="000000"/>
                </a:solidFill>
                <a:latin typeface="Times New Roman" panose="02020603050405020304" pitchFamily="18" charset="0"/>
                <a:ea typeface="Calibri" panose="020F0502020204030204" pitchFamily="34" charset="0"/>
              </a:rPr>
              <a:t>: UART protocol</a:t>
            </a:r>
          </a:p>
        </p:txBody>
      </p:sp>
      <p:sp>
        <p:nvSpPr>
          <p:cNvPr id="5" name="TextBox 4">
            <a:extLst>
              <a:ext uri="{FF2B5EF4-FFF2-40B4-BE49-F238E27FC236}">
                <a16:creationId xmlns:a16="http://schemas.microsoft.com/office/drawing/2014/main" id="{F69A57B6-B99C-3750-25D0-0A449CEB2ACC}"/>
              </a:ext>
            </a:extLst>
          </p:cNvPr>
          <p:cNvSpPr txBox="1"/>
          <p:nvPr/>
        </p:nvSpPr>
        <p:spPr>
          <a:xfrm>
            <a:off x="6387352" y="5319385"/>
            <a:ext cx="6097656" cy="783035"/>
          </a:xfrm>
          <a:prstGeom prst="rect">
            <a:avLst/>
          </a:prstGeom>
          <a:noFill/>
        </p:spPr>
        <p:txBody>
          <a:bodyPr wrap="square">
            <a:spAutoFit/>
          </a:bodyPr>
          <a:lstStyle/>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latin typeface="Times New Roman" panose="02020603050405020304" pitchFamily="18" charset="0"/>
                <a:ea typeface="Calibri" panose="020F0502020204030204" pitchFamily="34" charset="0"/>
              </a:rPr>
              <a:t> STM32f4 </a:t>
            </a:r>
            <a:r>
              <a:rPr lang="en-US" sz="2000" dirty="0">
                <a:solidFill>
                  <a:srgbClr val="000000"/>
                </a:solidFill>
                <a:latin typeface="Cambria Math" panose="02040503050406030204" pitchFamily="18" charset="0"/>
                <a:ea typeface="Cambria Math" panose="02040503050406030204" pitchFamily="18" charset="0"/>
              </a:rPr>
              <a:t>~ Raspberry pi: UART protocol</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latin typeface="Cambria Math" panose="02040503050406030204" pitchFamily="18" charset="0"/>
                <a:ea typeface="Cambria Math" panose="02040503050406030204" pitchFamily="18" charset="0"/>
              </a:rPr>
              <a:t>Raspberry pi ~ Laptop: Wi-Fi network</a:t>
            </a:r>
            <a:endParaRPr lang="en-US" sz="2000" dirty="0">
              <a:solidFill>
                <a:srgbClr val="000000"/>
              </a:solidFill>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BE537F02-C958-A6AA-7ED0-2C2E2695631E}"/>
              </a:ext>
            </a:extLst>
          </p:cNvPr>
          <p:cNvSpPr txBox="1"/>
          <p:nvPr/>
        </p:nvSpPr>
        <p:spPr>
          <a:xfrm>
            <a:off x="3061991" y="4755547"/>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2.1. wiring diagram.</a:t>
            </a:r>
          </a:p>
        </p:txBody>
      </p:sp>
    </p:spTree>
    <p:extLst>
      <p:ext uri="{BB962C8B-B14F-4D97-AF65-F5344CB8AC3E}">
        <p14:creationId xmlns:p14="http://schemas.microsoft.com/office/powerpoint/2010/main" val="283093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C1854-340D-68E5-3FD9-34A0204736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5B7C0-5C33-A0B6-9B68-FFE9ED78E8D0}"/>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2.3 hardware design- PCB design.</a:t>
            </a:r>
          </a:p>
        </p:txBody>
      </p:sp>
      <p:sp>
        <p:nvSpPr>
          <p:cNvPr id="12" name="Slide Number Placeholder 11">
            <a:extLst>
              <a:ext uri="{FF2B5EF4-FFF2-40B4-BE49-F238E27FC236}">
                <a16:creationId xmlns:a16="http://schemas.microsoft.com/office/drawing/2014/main" id="{09E82936-82BA-0556-1ADA-C80F5296C2CE}"/>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11</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5BC8E8CC-A41C-C690-D3A9-FA101607BDCF}"/>
              </a:ext>
            </a:extLst>
          </p:cNvPr>
          <p:cNvSpPr txBox="1"/>
          <p:nvPr/>
        </p:nvSpPr>
        <p:spPr>
          <a:xfrm>
            <a:off x="2757126" y="5576061"/>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3.1. </a:t>
            </a:r>
            <a:r>
              <a:rPr lang="en-US" sz="1600" i="1" kern="0" dirty="0">
                <a:solidFill>
                  <a:srgbClr val="000000"/>
                </a:solidFill>
                <a:latin typeface="Roboto" panose="02000000000000000000" pitchFamily="2" charset="0"/>
                <a:ea typeface="Roboto" panose="02000000000000000000" pitchFamily="2" charset="0"/>
                <a:cs typeface="Roboto" panose="02000000000000000000" pitchFamily="2" charset="0"/>
              </a:rPr>
              <a:t>PCB design in Altium</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a:extLst>
              <a:ext uri="{FF2B5EF4-FFF2-40B4-BE49-F238E27FC236}">
                <a16:creationId xmlns:a16="http://schemas.microsoft.com/office/drawing/2014/main" id="{23D29167-6AAE-7CF3-EE73-EF098C48A206}"/>
              </a:ext>
            </a:extLst>
          </p:cNvPr>
          <p:cNvPicPr>
            <a:picLocks noChangeAspect="1"/>
          </p:cNvPicPr>
          <p:nvPr/>
        </p:nvPicPr>
        <p:blipFill>
          <a:blip r:embed="rId3"/>
          <a:stretch>
            <a:fillRect/>
          </a:stretch>
        </p:blipFill>
        <p:spPr>
          <a:xfrm>
            <a:off x="1865216" y="1233351"/>
            <a:ext cx="8143515" cy="4157439"/>
          </a:xfrm>
          <a:prstGeom prst="rect">
            <a:avLst/>
          </a:prstGeom>
        </p:spPr>
      </p:pic>
    </p:spTree>
    <p:extLst>
      <p:ext uri="{BB962C8B-B14F-4D97-AF65-F5344CB8AC3E}">
        <p14:creationId xmlns:p14="http://schemas.microsoft.com/office/powerpoint/2010/main" val="1791417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1ABE9-3147-8B2A-0130-4880FDB6A1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88D578-7522-6E73-6DB0-BA853A199D55}"/>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2.4 Hardware design – frame robot </a:t>
            </a:r>
          </a:p>
        </p:txBody>
      </p:sp>
      <p:sp>
        <p:nvSpPr>
          <p:cNvPr id="12" name="Slide Number Placeholder 11">
            <a:extLst>
              <a:ext uri="{FF2B5EF4-FFF2-40B4-BE49-F238E27FC236}">
                <a16:creationId xmlns:a16="http://schemas.microsoft.com/office/drawing/2014/main" id="{60508407-4198-A5C6-8476-837934A12E16}"/>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12</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85CD5ADF-EE15-F826-E9FE-342B7AB9BE1E}"/>
              </a:ext>
            </a:extLst>
          </p:cNvPr>
          <p:cNvSpPr txBox="1"/>
          <p:nvPr/>
        </p:nvSpPr>
        <p:spPr>
          <a:xfrm>
            <a:off x="511456" y="1413289"/>
            <a:ext cx="2688944" cy="1875963"/>
          </a:xfrm>
          <a:prstGeom prst="rect">
            <a:avLst/>
          </a:prstGeom>
          <a:noFill/>
        </p:spPr>
        <p:txBody>
          <a:bodyPr wrap="square">
            <a:spAutoFit/>
          </a:bodyPr>
          <a:lstStyle/>
          <a:p>
            <a:pPr marR="0" lvl="0" algn="just">
              <a:lnSpc>
                <a:spcPct val="110000"/>
              </a:lnSpc>
              <a:spcBef>
                <a:spcPts val="300"/>
              </a:spcBef>
              <a:spcAft>
                <a:spcPts val="0"/>
              </a:spcAft>
            </a:pPr>
            <a:r>
              <a:rPr lang="en-US" sz="2000" b="1" dirty="0">
                <a:solidFill>
                  <a:srgbClr val="000000"/>
                </a:solidFill>
                <a:latin typeface="Times New Roman" panose="02020603050405020304" pitchFamily="18" charset="0"/>
                <a:ea typeface="Calibri" panose="020F0502020204030204" pitchFamily="34" charset="0"/>
              </a:rPr>
              <a:t>Main components: </a:t>
            </a:r>
          </a:p>
          <a:p>
            <a:pPr marR="0" lvl="0" algn="just">
              <a:lnSpc>
                <a:spcPct val="110000"/>
              </a:lnSpc>
              <a:spcBef>
                <a:spcPts val="300"/>
              </a:spcBef>
              <a:spcAft>
                <a:spcPts val="0"/>
              </a:spcAft>
            </a:pPr>
            <a:r>
              <a:rPr lang="en-US" sz="2000" dirty="0">
                <a:solidFill>
                  <a:srgbClr val="000000"/>
                </a:solidFill>
                <a:effectLst/>
                <a:latin typeface="Times New Roman" panose="02020603050405020304" pitchFamily="18" charset="0"/>
                <a:ea typeface="Calibri" panose="020F0502020204030204" pitchFamily="34" charset="0"/>
              </a:rPr>
              <a:t>Stm32F4, Raspberry pi, Rplidar A1, Motors. </a:t>
            </a:r>
          </a:p>
          <a:p>
            <a:pPr marR="0" lvl="0" algn="just">
              <a:lnSpc>
                <a:spcPct val="110000"/>
              </a:lnSpc>
              <a:spcBef>
                <a:spcPts val="300"/>
              </a:spcBef>
              <a:spcAft>
                <a:spcPts val="0"/>
              </a:spcAft>
            </a:pPr>
            <a:r>
              <a:rPr lang="en-US" sz="2000" b="1" dirty="0">
                <a:solidFill>
                  <a:srgbClr val="000000"/>
                </a:solidFill>
                <a:effectLst/>
                <a:latin typeface="Times New Roman" panose="02020603050405020304" pitchFamily="18" charset="0"/>
                <a:ea typeface="Calibri" panose="020F0502020204030204" pitchFamily="34" charset="0"/>
              </a:rPr>
              <a:t>Robot dimensions</a:t>
            </a:r>
            <a:r>
              <a:rPr lang="en-US" sz="2000" b="1" dirty="0">
                <a:solidFill>
                  <a:srgbClr val="000000"/>
                </a:solidFill>
                <a:latin typeface="Times New Roman" panose="02020603050405020304" pitchFamily="18" charset="0"/>
                <a:ea typeface="Calibri" panose="020F0502020204030204" pitchFamily="34" charset="0"/>
              </a:rPr>
              <a:t>:</a:t>
            </a:r>
          </a:p>
          <a:p>
            <a:pPr marR="0" lvl="0" algn="just">
              <a:lnSpc>
                <a:spcPct val="110000"/>
              </a:lnSpc>
              <a:spcBef>
                <a:spcPts val="300"/>
              </a:spcBef>
              <a:spcAft>
                <a:spcPts val="0"/>
              </a:spcAft>
            </a:pPr>
            <a:endParaRPr lang="en-US" sz="2000" b="1" dirty="0">
              <a:solidFill>
                <a:srgbClr val="000000"/>
              </a:solidFill>
              <a:effectLst/>
              <a:latin typeface="Times New Roman" panose="02020603050405020304" pitchFamily="18" charset="0"/>
              <a:ea typeface="Calibri" panose="020F0502020204030204" pitchFamily="34" charset="0"/>
            </a:endParaRPr>
          </a:p>
        </p:txBody>
      </p:sp>
      <p:pic>
        <p:nvPicPr>
          <p:cNvPr id="17" name="Picture 16">
            <a:extLst>
              <a:ext uri="{FF2B5EF4-FFF2-40B4-BE49-F238E27FC236}">
                <a16:creationId xmlns:a16="http://schemas.microsoft.com/office/drawing/2014/main" id="{E1D0CFC0-BB8C-D675-9D51-CB07492906CF}"/>
              </a:ext>
            </a:extLst>
          </p:cNvPr>
          <p:cNvPicPr>
            <a:picLocks noChangeAspect="1"/>
          </p:cNvPicPr>
          <p:nvPr/>
        </p:nvPicPr>
        <p:blipFill>
          <a:blip r:embed="rId3"/>
          <a:stretch>
            <a:fillRect/>
          </a:stretch>
        </p:blipFill>
        <p:spPr>
          <a:xfrm>
            <a:off x="4220697" y="1109250"/>
            <a:ext cx="7459847" cy="4831854"/>
          </a:xfrm>
          <a:prstGeom prst="rect">
            <a:avLst/>
          </a:prstGeom>
        </p:spPr>
      </p:pic>
      <p:graphicFrame>
        <p:nvGraphicFramePr>
          <p:cNvPr id="3" name="Table 2">
            <a:extLst>
              <a:ext uri="{FF2B5EF4-FFF2-40B4-BE49-F238E27FC236}">
                <a16:creationId xmlns:a16="http://schemas.microsoft.com/office/drawing/2014/main" id="{1B7D2F30-3B68-ECA5-C81F-EDE2E5658B05}"/>
              </a:ext>
            </a:extLst>
          </p:cNvPr>
          <p:cNvGraphicFramePr>
            <a:graphicFrameLocks noGrp="1"/>
          </p:cNvGraphicFramePr>
          <p:nvPr>
            <p:extLst>
              <p:ext uri="{D42A27DB-BD31-4B8C-83A1-F6EECF244321}">
                <p14:modId xmlns:p14="http://schemas.microsoft.com/office/powerpoint/2010/main" val="633445633"/>
              </p:ext>
            </p:extLst>
          </p:nvPr>
        </p:nvGraphicFramePr>
        <p:xfrm>
          <a:off x="665922" y="3072447"/>
          <a:ext cx="2779033" cy="2372264"/>
        </p:xfrm>
        <a:graphic>
          <a:graphicData uri="http://schemas.openxmlformats.org/drawingml/2006/table">
            <a:tbl>
              <a:tblPr firstRow="1" bandRow="1"/>
              <a:tblGrid>
                <a:gridCol w="1739347">
                  <a:extLst>
                    <a:ext uri="{9D8B030D-6E8A-4147-A177-3AD203B41FA5}">
                      <a16:colId xmlns:a16="http://schemas.microsoft.com/office/drawing/2014/main" val="2326505887"/>
                    </a:ext>
                  </a:extLst>
                </a:gridCol>
                <a:gridCol w="1039686">
                  <a:extLst>
                    <a:ext uri="{9D8B030D-6E8A-4147-A177-3AD203B41FA5}">
                      <a16:colId xmlns:a16="http://schemas.microsoft.com/office/drawing/2014/main" val="1784692026"/>
                    </a:ext>
                  </a:extLst>
                </a:gridCol>
              </a:tblGrid>
              <a:tr h="484050">
                <a:tc>
                  <a:txBody>
                    <a:bodyPr/>
                    <a:lstStyle/>
                    <a:p>
                      <a:pPr marL="0" marR="0" lvl="0" indent="0" algn="ctr"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features</a:t>
                      </a:r>
                    </a:p>
                  </a:txBody>
                  <a:tcPr/>
                </a:tc>
                <a:tc>
                  <a:txBody>
                    <a:bodyPr/>
                    <a:lstStyle/>
                    <a:p>
                      <a:pPr marL="0" marR="0" lvl="0" indent="0" algn="ctr"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value</a:t>
                      </a:r>
                    </a:p>
                  </a:txBody>
                  <a:tcPr/>
                </a:tc>
                <a:extLst>
                  <a:ext uri="{0D108BD9-81ED-4DB2-BD59-A6C34878D82A}">
                    <a16:rowId xmlns:a16="http://schemas.microsoft.com/office/drawing/2014/main" val="2276236284"/>
                  </a:ext>
                </a:extLst>
              </a:tr>
              <a:tr h="484050">
                <a:tc>
                  <a:txBody>
                    <a:bodyPr/>
                    <a:lstStyle/>
                    <a:p>
                      <a:pPr marL="0" marR="0" lvl="0" indent="0"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Diameter</a:t>
                      </a:r>
                    </a:p>
                  </a:txBody>
                  <a:tcPr/>
                </a:tc>
                <a:tc>
                  <a:txBody>
                    <a:bodyPr/>
                    <a:lstStyle/>
                    <a:p>
                      <a:pPr marL="0" marR="0" lvl="0" indent="0"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300 mm</a:t>
                      </a:r>
                    </a:p>
                  </a:txBody>
                  <a:tcPr/>
                </a:tc>
                <a:extLst>
                  <a:ext uri="{0D108BD9-81ED-4DB2-BD59-A6C34878D82A}">
                    <a16:rowId xmlns:a16="http://schemas.microsoft.com/office/drawing/2014/main" val="4233317271"/>
                  </a:ext>
                </a:extLst>
              </a:tr>
              <a:tr h="484050">
                <a:tc>
                  <a:txBody>
                    <a:bodyPr/>
                    <a:lstStyle/>
                    <a:p>
                      <a:pPr marL="0" marR="0" lvl="0" indent="0"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Robot height</a:t>
                      </a:r>
                    </a:p>
                  </a:txBody>
                  <a:tcPr/>
                </a:tc>
                <a:tc>
                  <a:txBody>
                    <a:bodyPr/>
                    <a:lstStyle/>
                    <a:p>
                      <a:pPr marL="0" marR="0" lvl="0" indent="0"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198 mm  </a:t>
                      </a:r>
                    </a:p>
                  </a:txBody>
                  <a:tcPr/>
                </a:tc>
                <a:extLst>
                  <a:ext uri="{0D108BD9-81ED-4DB2-BD59-A6C34878D82A}">
                    <a16:rowId xmlns:a16="http://schemas.microsoft.com/office/drawing/2014/main" val="2223819230"/>
                  </a:ext>
                </a:extLst>
              </a:tr>
              <a:tr h="484050">
                <a:tc>
                  <a:txBody>
                    <a:bodyPr/>
                    <a:lstStyle/>
                    <a:p>
                      <a:pPr marL="0" marR="0" lvl="0" indent="0"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wheel distance</a:t>
                      </a:r>
                    </a:p>
                  </a:txBody>
                  <a:tcPr/>
                </a:tc>
                <a:tc>
                  <a:txBody>
                    <a:bodyPr/>
                    <a:lstStyle/>
                    <a:p>
                      <a:pPr marL="0" marR="0" lvl="0" indent="0"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280 mm</a:t>
                      </a:r>
                    </a:p>
                  </a:txBody>
                  <a:tcPr/>
                </a:tc>
                <a:extLst>
                  <a:ext uri="{0D108BD9-81ED-4DB2-BD59-A6C34878D82A}">
                    <a16:rowId xmlns:a16="http://schemas.microsoft.com/office/drawing/2014/main" val="3878690641"/>
                  </a:ext>
                </a:extLst>
              </a:tr>
              <a:tr h="436064">
                <a:tc>
                  <a:txBody>
                    <a:bodyPr/>
                    <a:lstStyle/>
                    <a:p>
                      <a:pPr marL="0" marR="0" lvl="0" indent="0"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wheel diameter</a:t>
                      </a:r>
                    </a:p>
                  </a:txBody>
                  <a:tcPr/>
                </a:tc>
                <a:tc>
                  <a:txBody>
                    <a:bodyPr/>
                    <a:lstStyle/>
                    <a:p>
                      <a:pPr marL="0" marR="0" lvl="0" indent="0" rtl="0" hangingPunct="0">
                        <a:lnSpc>
                          <a:spcPct val="100000"/>
                        </a:lnSpc>
                        <a:spcBef>
                          <a:spcPts val="0"/>
                        </a:spcBef>
                        <a:spcAft>
                          <a:spcPts val="0"/>
                        </a:spcAft>
                        <a:buNone/>
                        <a:tabLst/>
                      </a:pPr>
                      <a:r>
                        <a:rPr lang="en-US" sz="2000" b="0" i="0" u="none" strike="noStrike" kern="1200" cap="none" dirty="0">
                          <a:ln>
                            <a:noFill/>
                          </a:ln>
                          <a:latin typeface="Times New Roman" pitchFamily="18"/>
                          <a:ea typeface="Noto Sans CJK SC Regular" pitchFamily="2"/>
                          <a:cs typeface="FreeSans" pitchFamily="2"/>
                        </a:rPr>
                        <a:t>65 mm</a:t>
                      </a:r>
                    </a:p>
                  </a:txBody>
                  <a:tcPr/>
                </a:tc>
                <a:extLst>
                  <a:ext uri="{0D108BD9-81ED-4DB2-BD59-A6C34878D82A}">
                    <a16:rowId xmlns:a16="http://schemas.microsoft.com/office/drawing/2014/main" val="256250975"/>
                  </a:ext>
                </a:extLst>
              </a:tr>
            </a:tbl>
          </a:graphicData>
        </a:graphic>
      </p:graphicFrame>
    </p:spTree>
    <p:extLst>
      <p:ext uri="{BB962C8B-B14F-4D97-AF65-F5344CB8AC3E}">
        <p14:creationId xmlns:p14="http://schemas.microsoft.com/office/powerpoint/2010/main" val="182833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097D23-4758-D7BF-D9A4-446F6F1C2581}"/>
              </a:ext>
            </a:extLst>
          </p:cNvPr>
          <p:cNvSpPr txBox="1"/>
          <p:nvPr/>
        </p:nvSpPr>
        <p:spPr>
          <a:xfrm>
            <a:off x="3059131" y="2721114"/>
            <a:ext cx="6531678" cy="707886"/>
          </a:xfrm>
          <a:prstGeom prst="rect">
            <a:avLst/>
          </a:prstGeom>
          <a:noFill/>
        </p:spPr>
        <p:txBody>
          <a:bodyPr wrap="square">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3. Software design</a:t>
            </a:r>
          </a:p>
        </p:txBody>
      </p:sp>
    </p:spTree>
    <p:extLst>
      <p:ext uri="{BB962C8B-B14F-4D97-AF65-F5344CB8AC3E}">
        <p14:creationId xmlns:p14="http://schemas.microsoft.com/office/powerpoint/2010/main" val="776211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CDDB0-E8CA-0320-8AFA-5BDD06F9E055}"/>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79202F-E422-D4D8-EA12-1A08D576F594}"/>
              </a:ext>
            </a:extLst>
          </p:cNvPr>
          <p:cNvSpPr>
            <a:spLocks noGrp="1"/>
          </p:cNvSpPr>
          <p:nvPr>
            <p:ph type="sldNum" sz="quarter" idx="12"/>
          </p:nvPr>
        </p:nvSpPr>
        <p:spPr/>
        <p:txBody>
          <a:bodyPr/>
          <a:lstStyle/>
          <a:p>
            <a:fld id="{9EA0BE3B-158A-4EDF-80DC-E394A0D1600F}" type="slidenum">
              <a:rPr lang="en-US" smtClean="0"/>
              <a:pPr/>
              <a:t>14</a:t>
            </a:fld>
            <a:endParaRPr lang="en-US"/>
          </a:p>
        </p:txBody>
      </p:sp>
      <p:sp>
        <p:nvSpPr>
          <p:cNvPr id="3" name="Title 2">
            <a:extLst>
              <a:ext uri="{FF2B5EF4-FFF2-40B4-BE49-F238E27FC236}">
                <a16:creationId xmlns:a16="http://schemas.microsoft.com/office/drawing/2014/main" id="{1E894A5A-0B10-6F7E-6CD2-32267D9C6AF7}"/>
              </a:ext>
            </a:extLst>
          </p:cNvPr>
          <p:cNvSpPr>
            <a:spLocks noGrp="1"/>
          </p:cNvSpPr>
          <p:nvPr>
            <p:ph type="title"/>
          </p:nvPr>
        </p:nvSpPr>
        <p:spPr/>
        <p:txBody>
          <a:bodyPr/>
          <a:lstStyle/>
          <a:p>
            <a:r>
              <a:rPr lang="en-US" dirty="0"/>
              <a:t>3.1 Software design </a:t>
            </a:r>
          </a:p>
        </p:txBody>
      </p:sp>
      <p:sp>
        <p:nvSpPr>
          <p:cNvPr id="4" name="TextBox 3">
            <a:extLst>
              <a:ext uri="{FF2B5EF4-FFF2-40B4-BE49-F238E27FC236}">
                <a16:creationId xmlns:a16="http://schemas.microsoft.com/office/drawing/2014/main" id="{DFC2B6C9-7599-AD79-11AD-4FC70DF17902}"/>
              </a:ext>
            </a:extLst>
          </p:cNvPr>
          <p:cNvSpPr txBox="1"/>
          <p:nvPr/>
        </p:nvSpPr>
        <p:spPr>
          <a:xfrm>
            <a:off x="3623048" y="5477161"/>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3.1. </a:t>
            </a:r>
            <a:r>
              <a:rPr lang="en-US" sz="1600" i="1" kern="0" dirty="0">
                <a:solidFill>
                  <a:srgbClr val="000000"/>
                </a:solidFill>
                <a:latin typeface="Roboto" panose="02000000000000000000" pitchFamily="2" charset="0"/>
                <a:ea typeface="Roboto" panose="02000000000000000000" pitchFamily="2" charset="0"/>
                <a:cs typeface="Roboto" panose="02000000000000000000" pitchFamily="2" charset="0"/>
              </a:rPr>
              <a:t>software structure of all system</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pic>
        <p:nvPicPr>
          <p:cNvPr id="42" name="Picture 41">
            <a:extLst>
              <a:ext uri="{FF2B5EF4-FFF2-40B4-BE49-F238E27FC236}">
                <a16:creationId xmlns:a16="http://schemas.microsoft.com/office/drawing/2014/main" id="{BB0BC6C9-14C0-EE7A-8133-673554B0B6EB}"/>
              </a:ext>
            </a:extLst>
          </p:cNvPr>
          <p:cNvPicPr>
            <a:picLocks noChangeAspect="1"/>
          </p:cNvPicPr>
          <p:nvPr/>
        </p:nvPicPr>
        <p:blipFill>
          <a:blip r:embed="rId3"/>
          <a:stretch>
            <a:fillRect/>
          </a:stretch>
        </p:blipFill>
        <p:spPr>
          <a:xfrm>
            <a:off x="1694836" y="1318918"/>
            <a:ext cx="8802328" cy="4220164"/>
          </a:xfrm>
          <a:prstGeom prst="rect">
            <a:avLst/>
          </a:prstGeom>
        </p:spPr>
      </p:pic>
    </p:spTree>
    <p:extLst>
      <p:ext uri="{BB962C8B-B14F-4D97-AF65-F5344CB8AC3E}">
        <p14:creationId xmlns:p14="http://schemas.microsoft.com/office/powerpoint/2010/main" val="4042107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67100-BB21-7727-4D50-C45A44E2A1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84151-6E20-9C28-DECC-F6A6C435F053}"/>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3.2 software design - flowchart</a:t>
            </a:r>
          </a:p>
        </p:txBody>
      </p:sp>
      <p:sp>
        <p:nvSpPr>
          <p:cNvPr id="12" name="Slide Number Placeholder 11">
            <a:extLst>
              <a:ext uri="{FF2B5EF4-FFF2-40B4-BE49-F238E27FC236}">
                <a16:creationId xmlns:a16="http://schemas.microsoft.com/office/drawing/2014/main" id="{4CB6BEA5-E875-8AF6-3C37-39C97B1E41EB}"/>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15</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3" name="Picture 2">
            <a:extLst>
              <a:ext uri="{FF2B5EF4-FFF2-40B4-BE49-F238E27FC236}">
                <a16:creationId xmlns:a16="http://schemas.microsoft.com/office/drawing/2014/main" id="{82E686AE-7E9B-28FE-356B-533B745F4560}"/>
              </a:ext>
            </a:extLst>
          </p:cNvPr>
          <p:cNvPicPr>
            <a:picLocks noChangeAspect="1"/>
          </p:cNvPicPr>
          <p:nvPr/>
        </p:nvPicPr>
        <p:blipFill>
          <a:blip r:embed="rId3"/>
          <a:stretch>
            <a:fillRect/>
          </a:stretch>
        </p:blipFill>
        <p:spPr>
          <a:xfrm>
            <a:off x="3149600" y="1071914"/>
            <a:ext cx="5650286" cy="4714172"/>
          </a:xfrm>
          <a:prstGeom prst="rect">
            <a:avLst/>
          </a:prstGeom>
        </p:spPr>
      </p:pic>
      <p:sp>
        <p:nvSpPr>
          <p:cNvPr id="4" name="TextBox 3">
            <a:extLst>
              <a:ext uri="{FF2B5EF4-FFF2-40B4-BE49-F238E27FC236}">
                <a16:creationId xmlns:a16="http://schemas.microsoft.com/office/drawing/2014/main" id="{9066FF95-5F38-82D6-424D-B2729664D595}"/>
              </a:ext>
            </a:extLst>
          </p:cNvPr>
          <p:cNvSpPr txBox="1"/>
          <p:nvPr/>
        </p:nvSpPr>
        <p:spPr>
          <a:xfrm>
            <a:off x="3038848" y="5934361"/>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3.2. </a:t>
            </a:r>
            <a:r>
              <a:rPr lang="en-US" sz="1600" i="1" kern="0" dirty="0">
                <a:solidFill>
                  <a:srgbClr val="000000"/>
                </a:solidFill>
                <a:latin typeface="Roboto" panose="02000000000000000000" pitchFamily="2" charset="0"/>
                <a:ea typeface="Roboto" panose="02000000000000000000" pitchFamily="2" charset="0"/>
                <a:cs typeface="Roboto" panose="02000000000000000000" pitchFamily="2" charset="0"/>
              </a:rPr>
              <a:t>flowchart of </a:t>
            </a:r>
            <a:r>
              <a:rPr lang="en-US" sz="1600" i="1" kern="0" dirty="0" err="1">
                <a:solidFill>
                  <a:srgbClr val="000000"/>
                </a:solidFill>
                <a:latin typeface="Roboto" panose="02000000000000000000" pitchFamily="2" charset="0"/>
                <a:ea typeface="Roboto" panose="02000000000000000000" pitchFamily="2" charset="0"/>
                <a:cs typeface="Roboto" panose="02000000000000000000" pitchFamily="2" charset="0"/>
              </a:rPr>
              <a:t>base_control</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23722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61DC9-3074-1A06-2E49-29A870641B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F1B32F-8B0B-ED0A-08B5-BDFB687981A1}"/>
              </a:ext>
            </a:extLst>
          </p:cNvPr>
          <p:cNvSpPr txBox="1"/>
          <p:nvPr/>
        </p:nvSpPr>
        <p:spPr>
          <a:xfrm>
            <a:off x="3059131" y="2721114"/>
            <a:ext cx="6531678" cy="707886"/>
          </a:xfrm>
          <a:prstGeom prst="rect">
            <a:avLst/>
          </a:prstGeom>
          <a:noFill/>
        </p:spPr>
        <p:txBody>
          <a:bodyPr wrap="square">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4. Result.</a:t>
            </a:r>
          </a:p>
        </p:txBody>
      </p:sp>
    </p:spTree>
    <p:extLst>
      <p:ext uri="{BB962C8B-B14F-4D97-AF65-F5344CB8AC3E}">
        <p14:creationId xmlns:p14="http://schemas.microsoft.com/office/powerpoint/2010/main" val="3454507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6B313-AEE2-F488-8FF8-C28420C2CC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EDCA4-D932-D5A8-9E49-0E83124661E0}"/>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4.1 result – build map</a:t>
            </a:r>
          </a:p>
        </p:txBody>
      </p:sp>
      <p:sp>
        <p:nvSpPr>
          <p:cNvPr id="8" name="TextBox 7">
            <a:extLst>
              <a:ext uri="{FF2B5EF4-FFF2-40B4-BE49-F238E27FC236}">
                <a16:creationId xmlns:a16="http://schemas.microsoft.com/office/drawing/2014/main" id="{C8F7CDC2-6463-FC8C-29FA-CD62A40C7160}"/>
              </a:ext>
            </a:extLst>
          </p:cNvPr>
          <p:cNvSpPr txBox="1"/>
          <p:nvPr/>
        </p:nvSpPr>
        <p:spPr>
          <a:xfrm>
            <a:off x="11459816" y="4555268"/>
            <a:ext cx="2176901" cy="965392"/>
          </a:xfrm>
          <a:prstGeom prst="rect">
            <a:avLst/>
          </a:prstGeom>
          <a:noFill/>
        </p:spPr>
        <p:txBody>
          <a:bodyPr wrap="square">
            <a:spAutoFit/>
          </a:bodyPr>
          <a:lstStyle/>
          <a:p>
            <a:pPr algn="ctr">
              <a:lnSpc>
                <a:spcPct val="110000"/>
              </a:lnSpc>
              <a:spcBef>
                <a:spcPts val="300"/>
              </a:spcBef>
            </a:pPr>
            <a:endParaRPr lang="en-US" sz="1600" i="1" dirty="0">
              <a:latin typeface="Roboto" panose="02000000000000000000" pitchFamily="2" charset="0"/>
              <a:ea typeface="Roboto" panose="02000000000000000000" pitchFamily="2" charset="0"/>
              <a:cs typeface="Roboto" panose="02000000000000000000" pitchFamily="2" charset="0"/>
            </a:endParaRPr>
          </a:p>
          <a:p>
            <a:pPr algn="ctr">
              <a:lnSpc>
                <a:spcPct val="110000"/>
              </a:lnSpc>
              <a:spcBef>
                <a:spcPts val="300"/>
              </a:spcBef>
            </a:pPr>
            <a:endParaRPr lang="en-US" sz="1600" i="1" dirty="0">
              <a:latin typeface="Roboto" panose="02000000000000000000" pitchFamily="2" charset="0"/>
              <a:ea typeface="Roboto" panose="02000000000000000000" pitchFamily="2" charset="0"/>
              <a:cs typeface="Roboto" panose="02000000000000000000" pitchFamily="2" charset="0"/>
            </a:endParaRPr>
          </a:p>
          <a:p>
            <a:pPr algn="ctr">
              <a:lnSpc>
                <a:spcPct val="110000"/>
              </a:lnSpc>
              <a:spcBef>
                <a:spcPts val="300"/>
              </a:spcBef>
            </a:pPr>
            <a:endParaRPr lang="en-US" sz="1600" i="1" dirty="0">
              <a:latin typeface="Roboto" panose="02000000000000000000" pitchFamily="2" charset="0"/>
              <a:ea typeface="Roboto" panose="02000000000000000000" pitchFamily="2" charset="0"/>
              <a:cs typeface="Roboto" panose="02000000000000000000" pitchFamily="2" charset="0"/>
            </a:endParaRPr>
          </a:p>
        </p:txBody>
      </p:sp>
      <p:sp>
        <p:nvSpPr>
          <p:cNvPr id="12" name="Slide Number Placeholder 11">
            <a:extLst>
              <a:ext uri="{FF2B5EF4-FFF2-40B4-BE49-F238E27FC236}">
                <a16:creationId xmlns:a16="http://schemas.microsoft.com/office/drawing/2014/main" id="{601194D4-C8DA-0009-24B2-3502E696C89F}"/>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17</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29" name="Picture 28">
            <a:extLst>
              <a:ext uri="{FF2B5EF4-FFF2-40B4-BE49-F238E27FC236}">
                <a16:creationId xmlns:a16="http://schemas.microsoft.com/office/drawing/2014/main" id="{13AD7173-48E1-4AB6-0DEC-485B01AA9189}"/>
              </a:ext>
            </a:extLst>
          </p:cNvPr>
          <p:cNvPicPr>
            <a:picLocks noChangeAspect="1"/>
          </p:cNvPicPr>
          <p:nvPr/>
        </p:nvPicPr>
        <p:blipFill>
          <a:blip r:embed="rId3"/>
          <a:stretch>
            <a:fillRect/>
          </a:stretch>
        </p:blipFill>
        <p:spPr>
          <a:xfrm>
            <a:off x="3289598" y="1070884"/>
            <a:ext cx="5983470" cy="2073357"/>
          </a:xfrm>
          <a:prstGeom prst="rect">
            <a:avLst/>
          </a:prstGeom>
        </p:spPr>
      </p:pic>
      <p:sp>
        <p:nvSpPr>
          <p:cNvPr id="3" name="TextBox 2">
            <a:extLst>
              <a:ext uri="{FF2B5EF4-FFF2-40B4-BE49-F238E27FC236}">
                <a16:creationId xmlns:a16="http://schemas.microsoft.com/office/drawing/2014/main" id="{CDF91231-BCC1-6806-6016-CD85D413123F}"/>
              </a:ext>
            </a:extLst>
          </p:cNvPr>
          <p:cNvSpPr txBox="1"/>
          <p:nvPr/>
        </p:nvSpPr>
        <p:spPr>
          <a:xfrm>
            <a:off x="3178548" y="5658203"/>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4.1. </a:t>
            </a:r>
            <a:r>
              <a:rPr lang="en-US" sz="1600" i="1" kern="0" dirty="0">
                <a:solidFill>
                  <a:srgbClr val="000000"/>
                </a:solidFill>
                <a:latin typeface="Roboto" panose="02000000000000000000" pitchFamily="2" charset="0"/>
                <a:ea typeface="Roboto" panose="02000000000000000000" pitchFamily="2" charset="0"/>
                <a:cs typeface="Roboto" panose="02000000000000000000" pitchFamily="2" charset="0"/>
              </a:rPr>
              <a:t>the process build map</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pic>
        <p:nvPicPr>
          <p:cNvPr id="11266" name="Picture 2" descr="No description available.">
            <a:extLst>
              <a:ext uri="{FF2B5EF4-FFF2-40B4-BE49-F238E27FC236}">
                <a16:creationId xmlns:a16="http://schemas.microsoft.com/office/drawing/2014/main" id="{2E9528C2-C9FF-13A3-5B3F-8A8372600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9598" y="3128459"/>
            <a:ext cx="5983470" cy="2529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01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F42C1-B2F5-7A68-D07A-7BD14E0525C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0C6EBDE-5F8F-3248-762D-61C9C7FCB0E6}"/>
              </a:ext>
            </a:extLst>
          </p:cNvPr>
          <p:cNvPicPr>
            <a:picLocks noChangeAspect="1"/>
          </p:cNvPicPr>
          <p:nvPr/>
        </p:nvPicPr>
        <p:blipFill>
          <a:blip r:embed="rId3"/>
          <a:stretch>
            <a:fillRect/>
          </a:stretch>
        </p:blipFill>
        <p:spPr>
          <a:xfrm>
            <a:off x="2009158" y="1385798"/>
            <a:ext cx="4429743" cy="4410691"/>
          </a:xfrm>
          <a:prstGeom prst="rect">
            <a:avLst/>
          </a:prstGeom>
        </p:spPr>
      </p:pic>
      <p:sp>
        <p:nvSpPr>
          <p:cNvPr id="2" name="Title 1">
            <a:extLst>
              <a:ext uri="{FF2B5EF4-FFF2-40B4-BE49-F238E27FC236}">
                <a16:creationId xmlns:a16="http://schemas.microsoft.com/office/drawing/2014/main" id="{3B563021-0612-F5AB-E4D5-31BCF6C15F1A}"/>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4.1 result – Evaluate the built map.</a:t>
            </a:r>
          </a:p>
        </p:txBody>
      </p:sp>
      <p:sp>
        <p:nvSpPr>
          <p:cNvPr id="12" name="Slide Number Placeholder 11">
            <a:extLst>
              <a:ext uri="{FF2B5EF4-FFF2-40B4-BE49-F238E27FC236}">
                <a16:creationId xmlns:a16="http://schemas.microsoft.com/office/drawing/2014/main" id="{360FAA36-95F8-5F4D-487B-173683BE0919}"/>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18</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28" name="Freeform: Shape 27">
            <a:extLst>
              <a:ext uri="{FF2B5EF4-FFF2-40B4-BE49-F238E27FC236}">
                <a16:creationId xmlns:a16="http://schemas.microsoft.com/office/drawing/2014/main" id="{1D92588B-8DB4-D5E8-0D46-D5DD77D5C3D6}"/>
              </a:ext>
            </a:extLst>
          </p:cNvPr>
          <p:cNvSpPr/>
          <p:nvPr/>
        </p:nvSpPr>
        <p:spPr>
          <a:xfrm flipH="1">
            <a:off x="5511800" y="2316588"/>
            <a:ext cx="51016" cy="2915812"/>
          </a:xfrm>
          <a:custGeom>
            <a:avLst/>
            <a:gdLst/>
            <a:ahLst/>
            <a:cxnLst>
              <a:cxn ang="3cd4">
                <a:pos x="hc" y="t"/>
              </a:cxn>
              <a:cxn ang="cd2">
                <a:pos x="l" y="vc"/>
              </a:cxn>
              <a:cxn ang="cd4">
                <a:pos x="hc" y="b"/>
              </a:cxn>
              <a:cxn ang="0">
                <a:pos x="r" y="vc"/>
              </a:cxn>
            </a:cxnLst>
            <a:rect l="l" t="t" r="r" b="b"/>
            <a:pathLst>
              <a:path w="254" h="5080" fill="none">
                <a:moveTo>
                  <a:pt x="0" y="0"/>
                </a:moveTo>
                <a:lnTo>
                  <a:pt x="254" y="5080"/>
                </a:lnTo>
              </a:path>
            </a:pathLst>
          </a:custGeom>
          <a:noFill/>
          <a:ln w="29160">
            <a:solidFill>
              <a:schemeClr val="accent4">
                <a:lumMod val="40000"/>
                <a:lumOff val="60000"/>
              </a:schemeClr>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9" name="TextBox 28">
            <a:extLst>
              <a:ext uri="{FF2B5EF4-FFF2-40B4-BE49-F238E27FC236}">
                <a16:creationId xmlns:a16="http://schemas.microsoft.com/office/drawing/2014/main" id="{9D02E7E9-EC5B-6274-FFCC-82DB1B35D414}"/>
              </a:ext>
            </a:extLst>
          </p:cNvPr>
          <p:cNvSpPr txBox="1"/>
          <p:nvPr/>
        </p:nvSpPr>
        <p:spPr>
          <a:xfrm>
            <a:off x="4081918" y="1846922"/>
            <a:ext cx="297174"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dirty="0">
                <a:solidFill>
                  <a:schemeClr val="accent4">
                    <a:lumMod val="60000"/>
                    <a:lumOff val="40000"/>
                  </a:schemeClr>
                </a:solidFill>
                <a:latin typeface="Times New Roman" pitchFamily="18"/>
                <a:ea typeface="Noto Sans CJK SC Regular" pitchFamily="2"/>
                <a:cs typeface="FreeSans" pitchFamily="2"/>
              </a:rPr>
              <a:t>x</a:t>
            </a:r>
            <a:endParaRPr lang="en-US" sz="1800" b="0" i="0" u="none" strike="noStrike" kern="1200" cap="none" dirty="0">
              <a:ln>
                <a:noFill/>
              </a:ln>
              <a:solidFill>
                <a:schemeClr val="accent4">
                  <a:lumMod val="60000"/>
                  <a:lumOff val="40000"/>
                </a:schemeClr>
              </a:solidFill>
              <a:latin typeface="Times New Roman" pitchFamily="18"/>
              <a:ea typeface="Noto Sans CJK SC Regular" pitchFamily="2"/>
              <a:cs typeface="FreeSans" pitchFamily="2"/>
            </a:endParaRPr>
          </a:p>
        </p:txBody>
      </p:sp>
      <p:sp>
        <p:nvSpPr>
          <p:cNvPr id="31" name="TextBox 30">
            <a:extLst>
              <a:ext uri="{FF2B5EF4-FFF2-40B4-BE49-F238E27FC236}">
                <a16:creationId xmlns:a16="http://schemas.microsoft.com/office/drawing/2014/main" id="{D55C6787-2475-B58A-DCD6-320F9A9EBA8C}"/>
              </a:ext>
            </a:extLst>
          </p:cNvPr>
          <p:cNvSpPr txBox="1"/>
          <p:nvPr/>
        </p:nvSpPr>
        <p:spPr>
          <a:xfrm>
            <a:off x="5602733" y="3591143"/>
            <a:ext cx="297174"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dirty="0">
                <a:solidFill>
                  <a:schemeClr val="accent4">
                    <a:lumMod val="60000"/>
                    <a:lumOff val="40000"/>
                  </a:schemeClr>
                </a:solidFill>
                <a:latin typeface="Times New Roman" pitchFamily="18"/>
                <a:ea typeface="Noto Sans CJK SC Regular" pitchFamily="2"/>
                <a:cs typeface="FreeSans" pitchFamily="2"/>
              </a:rPr>
              <a:t>y</a:t>
            </a:r>
            <a:endParaRPr lang="en-US" sz="1800" b="0" i="0" u="none" strike="noStrike" kern="1200" cap="none" dirty="0">
              <a:ln>
                <a:noFill/>
              </a:ln>
              <a:solidFill>
                <a:schemeClr val="accent4">
                  <a:lumMod val="60000"/>
                  <a:lumOff val="40000"/>
                </a:schemeClr>
              </a:solidFill>
              <a:latin typeface="Times New Roman" pitchFamily="18"/>
              <a:ea typeface="Noto Sans CJK SC Regular" pitchFamily="2"/>
              <a:cs typeface="FreeSans" pitchFamily="2"/>
            </a:endParaRPr>
          </a:p>
        </p:txBody>
      </p:sp>
      <p:sp>
        <p:nvSpPr>
          <p:cNvPr id="38" name="Freeform: Shape 37">
            <a:extLst>
              <a:ext uri="{FF2B5EF4-FFF2-40B4-BE49-F238E27FC236}">
                <a16:creationId xmlns:a16="http://schemas.microsoft.com/office/drawing/2014/main" id="{E58626B0-279C-A172-7154-06F5071B4E99}"/>
              </a:ext>
            </a:extLst>
          </p:cNvPr>
          <p:cNvSpPr/>
          <p:nvPr/>
        </p:nvSpPr>
        <p:spPr>
          <a:xfrm rot="21393062" flipV="1">
            <a:off x="3016570" y="2095035"/>
            <a:ext cx="2329219" cy="130313"/>
          </a:xfrm>
          <a:custGeom>
            <a:avLst/>
            <a:gdLst/>
            <a:ahLst/>
            <a:cxnLst>
              <a:cxn ang="3cd4">
                <a:pos x="hc" y="t"/>
              </a:cxn>
              <a:cxn ang="cd2">
                <a:pos x="l" y="vc"/>
              </a:cxn>
              <a:cxn ang="cd4">
                <a:pos x="hc" y="b"/>
              </a:cxn>
              <a:cxn ang="0">
                <a:pos x="r" y="vc"/>
              </a:cxn>
            </a:cxnLst>
            <a:rect l="l" t="t" r="r" b="b"/>
            <a:pathLst>
              <a:path w="13208" h="762" fill="none">
                <a:moveTo>
                  <a:pt x="0" y="762"/>
                </a:moveTo>
                <a:lnTo>
                  <a:pt x="13208" y="0"/>
                </a:lnTo>
              </a:path>
            </a:pathLst>
          </a:custGeom>
          <a:noFill/>
          <a:ln w="29160">
            <a:solidFill>
              <a:schemeClr val="accent4">
                <a:lumMod val="40000"/>
                <a:lumOff val="60000"/>
              </a:schemeClr>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graphicFrame>
        <p:nvGraphicFramePr>
          <p:cNvPr id="6" name="Table 5">
            <a:extLst>
              <a:ext uri="{FF2B5EF4-FFF2-40B4-BE49-F238E27FC236}">
                <a16:creationId xmlns:a16="http://schemas.microsoft.com/office/drawing/2014/main" id="{254D4EB0-B0A9-4C6D-9CE9-C39736EBDF80}"/>
              </a:ext>
            </a:extLst>
          </p:cNvPr>
          <p:cNvGraphicFramePr>
            <a:graphicFrameLocks noGrp="1"/>
          </p:cNvGraphicFramePr>
          <p:nvPr>
            <p:extLst>
              <p:ext uri="{D42A27DB-BD31-4B8C-83A1-F6EECF244321}">
                <p14:modId xmlns:p14="http://schemas.microsoft.com/office/powerpoint/2010/main" val="2144754711"/>
              </p:ext>
            </p:extLst>
          </p:nvPr>
        </p:nvGraphicFramePr>
        <p:xfrm>
          <a:off x="7442200" y="2886443"/>
          <a:ext cx="2833289" cy="1409400"/>
        </p:xfrm>
        <a:graphic>
          <a:graphicData uri="http://schemas.openxmlformats.org/drawingml/2006/table">
            <a:tbl>
              <a:tblPr firstRow="1" bandRow="1"/>
              <a:tblGrid>
                <a:gridCol w="354330">
                  <a:extLst>
                    <a:ext uri="{9D8B030D-6E8A-4147-A177-3AD203B41FA5}">
                      <a16:colId xmlns:a16="http://schemas.microsoft.com/office/drawing/2014/main" val="3206476183"/>
                    </a:ext>
                  </a:extLst>
                </a:gridCol>
                <a:gridCol w="887040">
                  <a:extLst>
                    <a:ext uri="{9D8B030D-6E8A-4147-A177-3AD203B41FA5}">
                      <a16:colId xmlns:a16="http://schemas.microsoft.com/office/drawing/2014/main" val="3066560668"/>
                    </a:ext>
                  </a:extLst>
                </a:gridCol>
                <a:gridCol w="834479">
                  <a:extLst>
                    <a:ext uri="{9D8B030D-6E8A-4147-A177-3AD203B41FA5}">
                      <a16:colId xmlns:a16="http://schemas.microsoft.com/office/drawing/2014/main" val="919411610"/>
                    </a:ext>
                  </a:extLst>
                </a:gridCol>
                <a:gridCol w="757440">
                  <a:extLst>
                    <a:ext uri="{9D8B030D-6E8A-4147-A177-3AD203B41FA5}">
                      <a16:colId xmlns:a16="http://schemas.microsoft.com/office/drawing/2014/main" val="272507247"/>
                    </a:ext>
                  </a:extLst>
                </a:gridCol>
              </a:tblGrid>
              <a:tr h="657720">
                <a:tc>
                  <a:txBody>
                    <a:bodyPr/>
                    <a:lstStyle/>
                    <a:p>
                      <a:pPr marL="0" marR="0" indent="0" rtl="0" hangingPunct="0">
                        <a:lnSpc>
                          <a:spcPct val="100000"/>
                        </a:lnSpc>
                        <a:spcBef>
                          <a:spcPts val="0"/>
                        </a:spcBef>
                        <a:spcAft>
                          <a:spcPts val="0"/>
                        </a:spcAft>
                        <a:tabLst/>
                      </a:pPr>
                      <a:endParaRPr lang="en-US" sz="1800" b="0" i="0" u="none" strike="noStrike" kern="1200" cap="none" dirty="0">
                        <a:ln>
                          <a:noFill/>
                        </a:ln>
                        <a:latin typeface="Liberation Sans" pitchFamily="18"/>
                      </a:endParaRP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Reality</a:t>
                      </a:r>
                    </a:p>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(m)</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SLAM</a:t>
                      </a:r>
                    </a:p>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(m)</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error</a:t>
                      </a:r>
                    </a:p>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(m)</a:t>
                      </a:r>
                    </a:p>
                  </a:txBody>
                  <a:tcPr/>
                </a:tc>
                <a:extLst>
                  <a:ext uri="{0D108BD9-81ED-4DB2-BD59-A6C34878D82A}">
                    <a16:rowId xmlns:a16="http://schemas.microsoft.com/office/drawing/2014/main" val="2801054392"/>
                  </a:ext>
                </a:extLst>
              </a:tr>
              <a:tr h="375840">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x</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7.63</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7.57</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0.06</a:t>
                      </a:r>
                    </a:p>
                  </a:txBody>
                  <a:tcPr/>
                </a:tc>
                <a:extLst>
                  <a:ext uri="{0D108BD9-81ED-4DB2-BD59-A6C34878D82A}">
                    <a16:rowId xmlns:a16="http://schemas.microsoft.com/office/drawing/2014/main" val="3933418913"/>
                  </a:ext>
                </a:extLst>
              </a:tr>
              <a:tr h="375840">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y</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8.87</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9.00</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0.13</a:t>
                      </a:r>
                    </a:p>
                  </a:txBody>
                  <a:tcPr/>
                </a:tc>
                <a:extLst>
                  <a:ext uri="{0D108BD9-81ED-4DB2-BD59-A6C34878D82A}">
                    <a16:rowId xmlns:a16="http://schemas.microsoft.com/office/drawing/2014/main" val="251484871"/>
                  </a:ext>
                </a:extLst>
              </a:tr>
            </a:tbl>
          </a:graphicData>
        </a:graphic>
      </p:graphicFrame>
      <p:sp>
        <p:nvSpPr>
          <p:cNvPr id="7" name="TextBox 6">
            <a:extLst>
              <a:ext uri="{FF2B5EF4-FFF2-40B4-BE49-F238E27FC236}">
                <a16:creationId xmlns:a16="http://schemas.microsoft.com/office/drawing/2014/main" id="{C833CEE0-07C9-B3DB-1D2C-2E4179B0767D}"/>
              </a:ext>
            </a:extLst>
          </p:cNvPr>
          <p:cNvSpPr txBox="1"/>
          <p:nvPr/>
        </p:nvSpPr>
        <p:spPr>
          <a:xfrm>
            <a:off x="905248" y="5816428"/>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4.2. </a:t>
            </a:r>
            <a:r>
              <a:rPr lang="en-US" sz="1600" i="1" kern="0" dirty="0">
                <a:solidFill>
                  <a:srgbClr val="000000"/>
                </a:solidFill>
                <a:latin typeface="Roboto" panose="02000000000000000000" pitchFamily="2" charset="0"/>
                <a:ea typeface="Roboto" panose="02000000000000000000" pitchFamily="2" charset="0"/>
                <a:cs typeface="Roboto" panose="02000000000000000000" pitchFamily="2" charset="0"/>
              </a:rPr>
              <a:t>the process build map in a large yard</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547883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2531617" y="595612"/>
            <a:ext cx="7128769" cy="859115"/>
          </a:xfrm>
        </p:spPr>
        <p:txBody>
          <a:bodyPr/>
          <a:lstStyle/>
          <a:p>
            <a:pPr>
              <a:lnSpc>
                <a:spcPct val="150000"/>
              </a:lnSpc>
            </a:pPr>
            <a:r>
              <a:rPr lang="en-US" sz="3600">
                <a:latin typeface="Roboto" panose="02000000000000000000" pitchFamily="2" charset="0"/>
                <a:ea typeface="Roboto" panose="02000000000000000000" pitchFamily="2" charset="0"/>
                <a:cs typeface="Roboto" panose="02000000000000000000" pitchFamily="2" charset="0"/>
              </a:rPr>
              <a:t>Graduation thesis</a:t>
            </a:r>
            <a:br>
              <a:rPr lang="en-US" sz="3600">
                <a:latin typeface="Roboto" panose="02000000000000000000" pitchFamily="2" charset="0"/>
                <a:ea typeface="Roboto" panose="02000000000000000000" pitchFamily="2" charset="0"/>
                <a:cs typeface="Roboto" panose="02000000000000000000" pitchFamily="2" charset="0"/>
              </a:rPr>
            </a:br>
            <a:endParaRPr lang="en-US" sz="360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2DABC626-D86B-2462-593B-A75102BDC822}"/>
              </a:ext>
            </a:extLst>
          </p:cNvPr>
          <p:cNvSpPr txBox="1"/>
          <p:nvPr/>
        </p:nvSpPr>
        <p:spPr>
          <a:xfrm>
            <a:off x="1298865" y="1955731"/>
            <a:ext cx="10203872" cy="601190"/>
          </a:xfrm>
          <a:prstGeom prst="rect">
            <a:avLst/>
          </a:prstGeom>
          <a:noFill/>
          <a:ln>
            <a:noFill/>
          </a:ln>
        </p:spPr>
        <p:txBody>
          <a:bodyPr wrap="square">
            <a:spAutoFit/>
          </a:bodyPr>
          <a:lstStyle/>
          <a:p>
            <a:pPr marL="0" marR="0" algn="ctr">
              <a:lnSpc>
                <a:spcPct val="110000"/>
              </a:lnSpc>
              <a:spcBef>
                <a:spcPts val="300"/>
              </a:spcBef>
              <a:spcAft>
                <a:spcPts val="0"/>
              </a:spcAft>
            </a:pPr>
            <a:r>
              <a:rPr lang="en-US" sz="3200" b="1" dirty="0">
                <a:solidFill>
                  <a:schemeClr val="bg1"/>
                </a:solidFill>
                <a:effectLst/>
                <a:latin typeface="Roboto" panose="02000000000000000000" pitchFamily="2" charset="0"/>
                <a:ea typeface="Roboto" panose="02000000000000000000" pitchFamily="2" charset="0"/>
                <a:cs typeface="Roboto" panose="02000000000000000000" pitchFamily="2" charset="0"/>
              </a:rPr>
              <a:t>AUTONOMOUS MOBILE ROBOT USING LIDAR SENSOR</a:t>
            </a:r>
          </a:p>
        </p:txBody>
      </p:sp>
      <p:graphicFrame>
        <p:nvGraphicFramePr>
          <p:cNvPr id="2" name="Table 4">
            <a:extLst>
              <a:ext uri="{FF2B5EF4-FFF2-40B4-BE49-F238E27FC236}">
                <a16:creationId xmlns:a16="http://schemas.microsoft.com/office/drawing/2014/main" id="{F31B914F-C3D7-D866-5D08-4393752B71EA}"/>
              </a:ext>
            </a:extLst>
          </p:cNvPr>
          <p:cNvGraphicFramePr>
            <a:graphicFrameLocks noGrp="1"/>
          </p:cNvGraphicFramePr>
          <p:nvPr>
            <p:extLst>
              <p:ext uri="{D42A27DB-BD31-4B8C-83A1-F6EECF244321}">
                <p14:modId xmlns:p14="http://schemas.microsoft.com/office/powerpoint/2010/main" val="2368489681"/>
              </p:ext>
            </p:extLst>
          </p:nvPr>
        </p:nvGraphicFramePr>
        <p:xfrm>
          <a:off x="2966025" y="3030764"/>
          <a:ext cx="6844401" cy="853440"/>
        </p:xfrm>
        <a:graphic>
          <a:graphicData uri="http://schemas.openxmlformats.org/drawingml/2006/table">
            <a:tbl>
              <a:tblPr firstRow="1" bandRow="1">
                <a:tableStyleId>{5940675A-B579-460E-94D1-54222C63F5DA}</a:tableStyleId>
              </a:tblPr>
              <a:tblGrid>
                <a:gridCol w="2117640">
                  <a:extLst>
                    <a:ext uri="{9D8B030D-6E8A-4147-A177-3AD203B41FA5}">
                      <a16:colId xmlns:a16="http://schemas.microsoft.com/office/drawing/2014/main" val="1275079695"/>
                    </a:ext>
                  </a:extLst>
                </a:gridCol>
                <a:gridCol w="4726761">
                  <a:extLst>
                    <a:ext uri="{9D8B030D-6E8A-4147-A177-3AD203B41FA5}">
                      <a16:colId xmlns:a16="http://schemas.microsoft.com/office/drawing/2014/main" val="2810651725"/>
                    </a:ext>
                  </a:extLst>
                </a:gridCol>
              </a:tblGrid>
              <a:tr h="264417">
                <a:tc>
                  <a:txBody>
                    <a:bodyPr/>
                    <a:lstStyle/>
                    <a:p>
                      <a:pPr algn="r"/>
                      <a:r>
                        <a:rPr lang="en-US" sz="2200" b="1" dirty="0" err="1">
                          <a:solidFill>
                            <a:schemeClr val="bg1"/>
                          </a:solidFill>
                          <a:latin typeface="Roboto" panose="02000000000000000000" pitchFamily="2" charset="0"/>
                          <a:ea typeface="Roboto" panose="02000000000000000000" pitchFamily="2" charset="0"/>
                          <a:cs typeface="Roboto" panose="02000000000000000000" pitchFamily="2" charset="0"/>
                        </a:rPr>
                        <a:t>Suppervisor</a:t>
                      </a:r>
                      <a:r>
                        <a:rPr 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Assoc. Prof. Nguyen </a:t>
                      </a:r>
                      <a:r>
                        <a:rPr lang="en-US" sz="2200" b="1" dirty="0" err="1">
                          <a:solidFill>
                            <a:schemeClr val="bg1"/>
                          </a:solidFill>
                          <a:latin typeface="Roboto" panose="02000000000000000000" pitchFamily="2" charset="0"/>
                          <a:ea typeface="Roboto" panose="02000000000000000000" pitchFamily="2" charset="0"/>
                          <a:cs typeface="Roboto" panose="02000000000000000000" pitchFamily="2" charset="0"/>
                        </a:rPr>
                        <a:t>Thi</a:t>
                      </a:r>
                      <a:r>
                        <a:rPr 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 Lan Huong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2987384"/>
                  </a:ext>
                </a:extLst>
              </a:tr>
              <a:tr h="370840">
                <a:tc>
                  <a:txBody>
                    <a:bodyPr/>
                    <a:lstStyle/>
                    <a:p>
                      <a:pPr algn="r"/>
                      <a:r>
                        <a:rPr lang="en-US" sz="2200" b="1">
                          <a:solidFill>
                            <a:schemeClr val="bg1"/>
                          </a:solidFill>
                          <a:latin typeface="Roboto" panose="02000000000000000000" pitchFamily="2" charset="0"/>
                          <a:ea typeface="Roboto" panose="02000000000000000000" pitchFamily="2" charset="0"/>
                          <a:cs typeface="Roboto" panose="02000000000000000000" pitchFamily="2" charset="0"/>
                        </a:rPr>
                        <a:t>Students: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200" b="1" dirty="0">
                          <a:solidFill>
                            <a:schemeClr val="bg1"/>
                          </a:solidFill>
                          <a:latin typeface="Roboto" panose="02000000000000000000" pitchFamily="2" charset="0"/>
                          <a:ea typeface="Roboto" panose="02000000000000000000" pitchFamily="2" charset="0"/>
                          <a:cs typeface="Roboto" panose="02000000000000000000" pitchFamily="2" charset="0"/>
                        </a:rPr>
                        <a:t>Nguyen Thai Nguyen - 20192241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57302619"/>
                  </a:ext>
                </a:extLst>
              </a:tr>
            </a:tbl>
          </a:graphicData>
        </a:graphic>
      </p:graphicFrame>
    </p:spTree>
    <p:extLst>
      <p:ext uri="{BB962C8B-B14F-4D97-AF65-F5344CB8AC3E}">
        <p14:creationId xmlns:p14="http://schemas.microsoft.com/office/powerpoint/2010/main" val="671604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185BB-7E28-4BD3-94B9-6995CB9A1F6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32076F3-B254-F1F0-53BF-A09CE1AA5216}"/>
              </a:ext>
            </a:extLst>
          </p:cNvPr>
          <p:cNvPicPr>
            <a:picLocks noChangeAspect="1"/>
          </p:cNvPicPr>
          <p:nvPr/>
        </p:nvPicPr>
        <p:blipFill>
          <a:blip r:embed="rId3"/>
          <a:stretch>
            <a:fillRect/>
          </a:stretch>
        </p:blipFill>
        <p:spPr>
          <a:xfrm>
            <a:off x="1281428" y="1041400"/>
            <a:ext cx="5927899" cy="3716164"/>
          </a:xfrm>
          <a:prstGeom prst="rect">
            <a:avLst/>
          </a:prstGeom>
        </p:spPr>
      </p:pic>
      <p:sp>
        <p:nvSpPr>
          <p:cNvPr id="2" name="Title 1">
            <a:extLst>
              <a:ext uri="{FF2B5EF4-FFF2-40B4-BE49-F238E27FC236}">
                <a16:creationId xmlns:a16="http://schemas.microsoft.com/office/drawing/2014/main" id="{B59A94E0-9450-7252-94FD-558C20C6FDF4}"/>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4.1 Result – Evaluate the built map.</a:t>
            </a:r>
          </a:p>
        </p:txBody>
      </p:sp>
      <p:sp>
        <p:nvSpPr>
          <p:cNvPr id="12" name="Slide Number Placeholder 11">
            <a:extLst>
              <a:ext uri="{FF2B5EF4-FFF2-40B4-BE49-F238E27FC236}">
                <a16:creationId xmlns:a16="http://schemas.microsoft.com/office/drawing/2014/main" id="{EE6A0CA7-FE3D-8F01-7C51-EB498A7133CC}"/>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19</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28" name="Freeform: Shape 27">
            <a:extLst>
              <a:ext uri="{FF2B5EF4-FFF2-40B4-BE49-F238E27FC236}">
                <a16:creationId xmlns:a16="http://schemas.microsoft.com/office/drawing/2014/main" id="{57F6588E-5434-7F60-E547-DE2C2EB951D1}"/>
              </a:ext>
            </a:extLst>
          </p:cNvPr>
          <p:cNvSpPr/>
          <p:nvPr/>
        </p:nvSpPr>
        <p:spPr>
          <a:xfrm>
            <a:off x="2316351" y="2166550"/>
            <a:ext cx="177493" cy="2075286"/>
          </a:xfrm>
          <a:custGeom>
            <a:avLst/>
            <a:gdLst/>
            <a:ahLst/>
            <a:cxnLst>
              <a:cxn ang="3cd4">
                <a:pos x="hc" y="t"/>
              </a:cxn>
              <a:cxn ang="cd2">
                <a:pos x="l" y="vc"/>
              </a:cxn>
              <a:cxn ang="cd4">
                <a:pos x="hc" y="b"/>
              </a:cxn>
              <a:cxn ang="0">
                <a:pos x="r" y="vc"/>
              </a:cxn>
            </a:cxnLst>
            <a:rect l="l" t="t" r="r" b="b"/>
            <a:pathLst>
              <a:path w="254" h="5080" fill="none">
                <a:moveTo>
                  <a:pt x="0" y="0"/>
                </a:moveTo>
                <a:lnTo>
                  <a:pt x="254" y="5080"/>
                </a:lnTo>
              </a:path>
            </a:pathLst>
          </a:custGeom>
          <a:noFill/>
          <a:ln w="29160">
            <a:solidFill>
              <a:schemeClr val="accent4">
                <a:lumMod val="40000"/>
                <a:lumOff val="60000"/>
              </a:schemeClr>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29" name="TextBox 28">
            <a:extLst>
              <a:ext uri="{FF2B5EF4-FFF2-40B4-BE49-F238E27FC236}">
                <a16:creationId xmlns:a16="http://schemas.microsoft.com/office/drawing/2014/main" id="{2E5B7B64-4B1D-AA9B-E9C4-418F71A079A5}"/>
              </a:ext>
            </a:extLst>
          </p:cNvPr>
          <p:cNvSpPr txBox="1"/>
          <p:nvPr/>
        </p:nvSpPr>
        <p:spPr>
          <a:xfrm>
            <a:off x="2119031" y="3203021"/>
            <a:ext cx="284222"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solidFill>
                  <a:schemeClr val="accent4">
                    <a:lumMod val="60000"/>
                    <a:lumOff val="40000"/>
                  </a:schemeClr>
                </a:solidFill>
                <a:latin typeface="Times New Roman" pitchFamily="18"/>
                <a:ea typeface="Noto Sans CJK SC Regular" pitchFamily="2"/>
                <a:cs typeface="FreeSans" pitchFamily="2"/>
              </a:rPr>
              <a:t>a</a:t>
            </a:r>
          </a:p>
        </p:txBody>
      </p:sp>
      <p:sp>
        <p:nvSpPr>
          <p:cNvPr id="31" name="TextBox 30">
            <a:extLst>
              <a:ext uri="{FF2B5EF4-FFF2-40B4-BE49-F238E27FC236}">
                <a16:creationId xmlns:a16="http://schemas.microsoft.com/office/drawing/2014/main" id="{A3201632-000F-8E09-51B6-0BB6AA3F02C7}"/>
              </a:ext>
            </a:extLst>
          </p:cNvPr>
          <p:cNvSpPr txBox="1"/>
          <p:nvPr/>
        </p:nvSpPr>
        <p:spPr>
          <a:xfrm>
            <a:off x="3339381" y="4263482"/>
            <a:ext cx="297174"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solidFill>
                  <a:schemeClr val="accent4">
                    <a:lumMod val="60000"/>
                    <a:lumOff val="40000"/>
                  </a:schemeClr>
                </a:solidFill>
                <a:latin typeface="Times New Roman" pitchFamily="18"/>
                <a:ea typeface="Noto Sans CJK SC Regular" pitchFamily="2"/>
                <a:cs typeface="FreeSans" pitchFamily="2"/>
              </a:rPr>
              <a:t>b</a:t>
            </a:r>
          </a:p>
        </p:txBody>
      </p:sp>
      <p:sp>
        <p:nvSpPr>
          <p:cNvPr id="32" name="Freeform: Shape 31">
            <a:extLst>
              <a:ext uri="{FF2B5EF4-FFF2-40B4-BE49-F238E27FC236}">
                <a16:creationId xmlns:a16="http://schemas.microsoft.com/office/drawing/2014/main" id="{9015C1E0-B889-B4CB-963F-662DE01A72BB}"/>
              </a:ext>
            </a:extLst>
          </p:cNvPr>
          <p:cNvSpPr/>
          <p:nvPr/>
        </p:nvSpPr>
        <p:spPr>
          <a:xfrm>
            <a:off x="4038600" y="3646262"/>
            <a:ext cx="1308420" cy="118968"/>
          </a:xfrm>
          <a:custGeom>
            <a:avLst/>
            <a:gdLst/>
            <a:ahLst/>
            <a:cxnLst>
              <a:cxn ang="3cd4">
                <a:pos x="hc" y="t"/>
              </a:cxn>
              <a:cxn ang="cd2">
                <a:pos x="l" y="vc"/>
              </a:cxn>
              <a:cxn ang="cd4">
                <a:pos x="hc" y="b"/>
              </a:cxn>
              <a:cxn ang="0">
                <a:pos x="r" y="vc"/>
              </a:cxn>
            </a:cxnLst>
            <a:rect l="l" t="t" r="r" b="b"/>
            <a:pathLst>
              <a:path w="3810" h="254" fill="none">
                <a:moveTo>
                  <a:pt x="0" y="254"/>
                </a:moveTo>
                <a:lnTo>
                  <a:pt x="3810" y="0"/>
                </a:lnTo>
              </a:path>
            </a:pathLst>
          </a:custGeom>
          <a:noFill/>
          <a:ln w="29160">
            <a:solidFill>
              <a:schemeClr val="accent4">
                <a:lumMod val="40000"/>
                <a:lumOff val="60000"/>
              </a:schemeClr>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3" name="TextBox 32">
            <a:extLst>
              <a:ext uri="{FF2B5EF4-FFF2-40B4-BE49-F238E27FC236}">
                <a16:creationId xmlns:a16="http://schemas.microsoft.com/office/drawing/2014/main" id="{2BFD8D0D-1618-E197-0514-FD0735BAB154}"/>
              </a:ext>
            </a:extLst>
          </p:cNvPr>
          <p:cNvSpPr txBox="1"/>
          <p:nvPr/>
        </p:nvSpPr>
        <p:spPr>
          <a:xfrm>
            <a:off x="4453715" y="3674150"/>
            <a:ext cx="284222"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0" i="0" u="none" strike="noStrike" kern="1200" cap="none" dirty="0">
                <a:ln>
                  <a:noFill/>
                </a:ln>
                <a:solidFill>
                  <a:schemeClr val="accent4">
                    <a:lumMod val="60000"/>
                    <a:lumOff val="40000"/>
                  </a:schemeClr>
                </a:solidFill>
                <a:latin typeface="Times New Roman" pitchFamily="18"/>
                <a:ea typeface="Noto Sans CJK SC Regular" pitchFamily="2"/>
                <a:cs typeface="FreeSans" pitchFamily="2"/>
              </a:rPr>
              <a:t>c</a:t>
            </a:r>
          </a:p>
        </p:txBody>
      </p:sp>
      <p:sp>
        <p:nvSpPr>
          <p:cNvPr id="34" name="Freeform: Shape 33">
            <a:extLst>
              <a:ext uri="{FF2B5EF4-FFF2-40B4-BE49-F238E27FC236}">
                <a16:creationId xmlns:a16="http://schemas.microsoft.com/office/drawing/2014/main" id="{66855A93-B0A4-D260-7272-4B170B802F88}"/>
              </a:ext>
            </a:extLst>
          </p:cNvPr>
          <p:cNvSpPr/>
          <p:nvPr/>
        </p:nvSpPr>
        <p:spPr>
          <a:xfrm>
            <a:off x="2628901" y="4198325"/>
            <a:ext cx="1409700" cy="139632"/>
          </a:xfrm>
          <a:custGeom>
            <a:avLst/>
            <a:gdLst/>
            <a:ahLst/>
            <a:cxnLst>
              <a:cxn ang="3cd4">
                <a:pos x="hc" y="t"/>
              </a:cxn>
              <a:cxn ang="cd2">
                <a:pos x="l" y="vc"/>
              </a:cxn>
              <a:cxn ang="cd4">
                <a:pos x="hc" y="b"/>
              </a:cxn>
              <a:cxn ang="0">
                <a:pos x="r" y="vc"/>
              </a:cxn>
            </a:cxnLst>
            <a:rect l="l" t="t" r="r" b="b"/>
            <a:pathLst>
              <a:path w="4064" h="254" fill="none">
                <a:moveTo>
                  <a:pt x="0" y="254"/>
                </a:moveTo>
                <a:lnTo>
                  <a:pt x="4064" y="0"/>
                </a:lnTo>
              </a:path>
            </a:pathLst>
          </a:custGeom>
          <a:noFill/>
          <a:ln w="29160">
            <a:solidFill>
              <a:schemeClr val="accent4">
                <a:lumMod val="40000"/>
                <a:lumOff val="60000"/>
              </a:schemeClr>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6" name="Freeform: Shape 35">
            <a:extLst>
              <a:ext uri="{FF2B5EF4-FFF2-40B4-BE49-F238E27FC236}">
                <a16:creationId xmlns:a16="http://schemas.microsoft.com/office/drawing/2014/main" id="{84922E6A-911F-C07D-5E6F-EF6BC5DADBF7}"/>
              </a:ext>
            </a:extLst>
          </p:cNvPr>
          <p:cNvSpPr/>
          <p:nvPr/>
        </p:nvSpPr>
        <p:spPr>
          <a:xfrm flipH="1">
            <a:off x="5347020" y="4030486"/>
            <a:ext cx="1091881" cy="67921"/>
          </a:xfrm>
          <a:custGeom>
            <a:avLst/>
            <a:gdLst/>
            <a:ahLst/>
            <a:cxnLst>
              <a:cxn ang="3cd4">
                <a:pos x="hc" y="t"/>
              </a:cxn>
              <a:cxn ang="cd2">
                <a:pos x="l" y="vc"/>
              </a:cxn>
              <a:cxn ang="cd4">
                <a:pos x="hc" y="b"/>
              </a:cxn>
              <a:cxn ang="0">
                <a:pos x="r" y="vc"/>
              </a:cxn>
            </a:cxnLst>
            <a:rect l="l" t="t" r="r" b="b"/>
            <a:pathLst>
              <a:path w="290" h="7628" fill="none">
                <a:moveTo>
                  <a:pt x="0" y="0"/>
                </a:moveTo>
                <a:lnTo>
                  <a:pt x="290" y="7628"/>
                </a:lnTo>
              </a:path>
            </a:pathLst>
          </a:custGeom>
          <a:noFill/>
          <a:ln w="29160">
            <a:solidFill>
              <a:schemeClr val="accent4">
                <a:lumMod val="40000"/>
                <a:lumOff val="60000"/>
              </a:schemeClr>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7" name="TextBox 36">
            <a:extLst>
              <a:ext uri="{FF2B5EF4-FFF2-40B4-BE49-F238E27FC236}">
                <a16:creationId xmlns:a16="http://schemas.microsoft.com/office/drawing/2014/main" id="{83E6EB96-1139-3FF7-F2C4-DD7E20B2A79F}"/>
              </a:ext>
            </a:extLst>
          </p:cNvPr>
          <p:cNvSpPr txBox="1"/>
          <p:nvPr/>
        </p:nvSpPr>
        <p:spPr>
          <a:xfrm>
            <a:off x="5825045" y="4030486"/>
            <a:ext cx="297174"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dirty="0">
                <a:solidFill>
                  <a:schemeClr val="accent4">
                    <a:lumMod val="60000"/>
                    <a:lumOff val="40000"/>
                  </a:schemeClr>
                </a:solidFill>
                <a:latin typeface="Times New Roman" pitchFamily="18"/>
                <a:ea typeface="Noto Sans CJK SC Regular" pitchFamily="2"/>
                <a:cs typeface="FreeSans" pitchFamily="2"/>
              </a:rPr>
              <a:t>d</a:t>
            </a:r>
            <a:endParaRPr lang="en-US" sz="1800" b="0" i="0" u="none" strike="noStrike" kern="1200" cap="none" dirty="0">
              <a:ln>
                <a:noFill/>
              </a:ln>
              <a:solidFill>
                <a:schemeClr val="accent4">
                  <a:lumMod val="60000"/>
                  <a:lumOff val="40000"/>
                </a:schemeClr>
              </a:solidFill>
              <a:latin typeface="Times New Roman" pitchFamily="18"/>
              <a:ea typeface="Noto Sans CJK SC Regular" pitchFamily="2"/>
              <a:cs typeface="FreeSans" pitchFamily="2"/>
            </a:endParaRPr>
          </a:p>
        </p:txBody>
      </p:sp>
      <p:sp>
        <p:nvSpPr>
          <p:cNvPr id="38" name="Freeform: Shape 37">
            <a:extLst>
              <a:ext uri="{FF2B5EF4-FFF2-40B4-BE49-F238E27FC236}">
                <a16:creationId xmlns:a16="http://schemas.microsoft.com/office/drawing/2014/main" id="{0C68DAAA-107C-4F27-6114-7EBDBB86690A}"/>
              </a:ext>
            </a:extLst>
          </p:cNvPr>
          <p:cNvSpPr/>
          <p:nvPr/>
        </p:nvSpPr>
        <p:spPr>
          <a:xfrm>
            <a:off x="2493844" y="1627310"/>
            <a:ext cx="3805356" cy="139632"/>
          </a:xfrm>
          <a:custGeom>
            <a:avLst/>
            <a:gdLst/>
            <a:ahLst/>
            <a:cxnLst>
              <a:cxn ang="3cd4">
                <a:pos x="hc" y="t"/>
              </a:cxn>
              <a:cxn ang="cd2">
                <a:pos x="l" y="vc"/>
              </a:cxn>
              <a:cxn ang="cd4">
                <a:pos x="hc" y="b"/>
              </a:cxn>
              <a:cxn ang="0">
                <a:pos x="r" y="vc"/>
              </a:cxn>
            </a:cxnLst>
            <a:rect l="l" t="t" r="r" b="b"/>
            <a:pathLst>
              <a:path w="13208" h="762" fill="none">
                <a:moveTo>
                  <a:pt x="0" y="762"/>
                </a:moveTo>
                <a:lnTo>
                  <a:pt x="13208" y="0"/>
                </a:lnTo>
              </a:path>
            </a:pathLst>
          </a:custGeom>
          <a:noFill/>
          <a:ln w="29160">
            <a:solidFill>
              <a:schemeClr val="accent4">
                <a:lumMod val="40000"/>
                <a:lumOff val="60000"/>
              </a:schemeClr>
            </a:solidFill>
            <a:prstDash val="solid"/>
            <a:headEnd type="arrow"/>
            <a:tailEnd type="arrow"/>
          </a:ln>
        </p:spPr>
        <p:txBody>
          <a:bodyPr vert="horz" wrap="none" lIns="104400" tIns="59400" rIns="104400" bIns="594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Regular" pitchFamily="2"/>
              <a:cs typeface="FreeSans" pitchFamily="2"/>
            </a:endParaRPr>
          </a:p>
        </p:txBody>
      </p:sp>
      <p:sp>
        <p:nvSpPr>
          <p:cNvPr id="39" name="TextBox 38">
            <a:extLst>
              <a:ext uri="{FF2B5EF4-FFF2-40B4-BE49-F238E27FC236}">
                <a16:creationId xmlns:a16="http://schemas.microsoft.com/office/drawing/2014/main" id="{5F3B3F28-3CCA-FB44-38A7-4198B031215B}"/>
              </a:ext>
            </a:extLst>
          </p:cNvPr>
          <p:cNvSpPr txBox="1"/>
          <p:nvPr/>
        </p:nvSpPr>
        <p:spPr>
          <a:xfrm>
            <a:off x="4545024" y="1268077"/>
            <a:ext cx="295572" cy="385768"/>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2000" b="0" i="0" u="none" strike="noStrike" kern="1200" cap="none" dirty="0">
                <a:ln>
                  <a:noFill/>
                </a:ln>
                <a:solidFill>
                  <a:schemeClr val="accent4">
                    <a:lumMod val="60000"/>
                    <a:lumOff val="40000"/>
                  </a:schemeClr>
                </a:solidFill>
                <a:latin typeface="Times New Roman" pitchFamily="18"/>
                <a:ea typeface="Noto Sans CJK SC Regular" pitchFamily="2"/>
                <a:cs typeface="FreeSans" pitchFamily="2"/>
              </a:rPr>
              <a:t>e</a:t>
            </a:r>
            <a:endParaRPr lang="en-US" sz="1800" b="0" i="0" u="none" strike="noStrike" kern="1200" cap="none" dirty="0">
              <a:ln>
                <a:noFill/>
              </a:ln>
              <a:solidFill>
                <a:schemeClr val="accent4">
                  <a:lumMod val="60000"/>
                  <a:lumOff val="40000"/>
                </a:schemeClr>
              </a:solidFill>
              <a:latin typeface="Times New Roman" pitchFamily="18"/>
              <a:ea typeface="Noto Sans CJK SC Regular" pitchFamily="2"/>
              <a:cs typeface="FreeSans" pitchFamily="2"/>
            </a:endParaRPr>
          </a:p>
        </p:txBody>
      </p:sp>
      <p:graphicFrame>
        <p:nvGraphicFramePr>
          <p:cNvPr id="5" name="Table 4">
            <a:extLst>
              <a:ext uri="{FF2B5EF4-FFF2-40B4-BE49-F238E27FC236}">
                <a16:creationId xmlns:a16="http://schemas.microsoft.com/office/drawing/2014/main" id="{71D9186A-6CFA-EDBF-E93F-CC005885ABF4}"/>
              </a:ext>
            </a:extLst>
          </p:cNvPr>
          <p:cNvGraphicFramePr>
            <a:graphicFrameLocks noGrp="1"/>
          </p:cNvGraphicFramePr>
          <p:nvPr>
            <p:extLst>
              <p:ext uri="{D42A27DB-BD31-4B8C-83A1-F6EECF244321}">
                <p14:modId xmlns:p14="http://schemas.microsoft.com/office/powerpoint/2010/main" val="2601148831"/>
              </p:ext>
            </p:extLst>
          </p:nvPr>
        </p:nvGraphicFramePr>
        <p:xfrm>
          <a:off x="7950643" y="1694543"/>
          <a:ext cx="2866319" cy="2536920"/>
        </p:xfrm>
        <a:graphic>
          <a:graphicData uri="http://schemas.openxmlformats.org/drawingml/2006/table">
            <a:tbl>
              <a:tblPr firstRow="1" bandRow="1"/>
              <a:tblGrid>
                <a:gridCol w="387360">
                  <a:extLst>
                    <a:ext uri="{9D8B030D-6E8A-4147-A177-3AD203B41FA5}">
                      <a16:colId xmlns:a16="http://schemas.microsoft.com/office/drawing/2014/main" val="1636858449"/>
                    </a:ext>
                  </a:extLst>
                </a:gridCol>
                <a:gridCol w="887040">
                  <a:extLst>
                    <a:ext uri="{9D8B030D-6E8A-4147-A177-3AD203B41FA5}">
                      <a16:colId xmlns:a16="http://schemas.microsoft.com/office/drawing/2014/main" val="1991716198"/>
                    </a:ext>
                  </a:extLst>
                </a:gridCol>
                <a:gridCol w="834479">
                  <a:extLst>
                    <a:ext uri="{9D8B030D-6E8A-4147-A177-3AD203B41FA5}">
                      <a16:colId xmlns:a16="http://schemas.microsoft.com/office/drawing/2014/main" val="2490785306"/>
                    </a:ext>
                  </a:extLst>
                </a:gridCol>
                <a:gridCol w="757440">
                  <a:extLst>
                    <a:ext uri="{9D8B030D-6E8A-4147-A177-3AD203B41FA5}">
                      <a16:colId xmlns:a16="http://schemas.microsoft.com/office/drawing/2014/main" val="1089007460"/>
                    </a:ext>
                  </a:extLst>
                </a:gridCol>
              </a:tblGrid>
              <a:tr h="657720">
                <a:tc>
                  <a:txBody>
                    <a:bodyPr/>
                    <a:lstStyle/>
                    <a:p>
                      <a:pPr marL="0" marR="0" indent="0" rtl="0" hangingPunct="0">
                        <a:lnSpc>
                          <a:spcPct val="100000"/>
                        </a:lnSpc>
                        <a:spcBef>
                          <a:spcPts val="0"/>
                        </a:spcBef>
                        <a:spcAft>
                          <a:spcPts val="0"/>
                        </a:spcAft>
                        <a:tabLst/>
                      </a:pPr>
                      <a:endParaRPr lang="en-US" sz="1800" b="0" i="0" u="none" strike="noStrike" kern="1200" cap="none" dirty="0">
                        <a:ln>
                          <a:noFill/>
                        </a:ln>
                        <a:latin typeface="Liberation Sans" pitchFamily="18"/>
                      </a:endParaRP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Reality</a:t>
                      </a:r>
                    </a:p>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(m)</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SLAM</a:t>
                      </a:r>
                    </a:p>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(m)</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error</a:t>
                      </a:r>
                    </a:p>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(m)</a:t>
                      </a:r>
                    </a:p>
                  </a:txBody>
                  <a:tcPr/>
                </a:tc>
                <a:extLst>
                  <a:ext uri="{0D108BD9-81ED-4DB2-BD59-A6C34878D82A}">
                    <a16:rowId xmlns:a16="http://schemas.microsoft.com/office/drawing/2014/main" val="180152075"/>
                  </a:ext>
                </a:extLst>
              </a:tr>
              <a:tr h="375840">
                <a:tc>
                  <a:txBody>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Times New Roman" pitchFamily="18"/>
                          <a:ea typeface="Noto Sans CJK SC Regular" pitchFamily="2"/>
                          <a:cs typeface="FreeSans" pitchFamily="2"/>
                        </a:rPr>
                        <a:t>a</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5.24</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5.30</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0.06</a:t>
                      </a:r>
                    </a:p>
                  </a:txBody>
                  <a:tcPr/>
                </a:tc>
                <a:extLst>
                  <a:ext uri="{0D108BD9-81ED-4DB2-BD59-A6C34878D82A}">
                    <a16:rowId xmlns:a16="http://schemas.microsoft.com/office/drawing/2014/main" val="2687486750"/>
                  </a:ext>
                </a:extLst>
              </a:tr>
              <a:tr h="375840">
                <a:tc>
                  <a:txBody>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Times New Roman" pitchFamily="18"/>
                          <a:ea typeface="Noto Sans CJK SC Regular" pitchFamily="2"/>
                          <a:cs typeface="FreeSans" pitchFamily="2"/>
                        </a:rPr>
                        <a:t>b</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3.42</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3.50</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0.08</a:t>
                      </a:r>
                    </a:p>
                  </a:txBody>
                  <a:tcPr/>
                </a:tc>
                <a:extLst>
                  <a:ext uri="{0D108BD9-81ED-4DB2-BD59-A6C34878D82A}">
                    <a16:rowId xmlns:a16="http://schemas.microsoft.com/office/drawing/2014/main" val="4056017208"/>
                  </a:ext>
                </a:extLst>
              </a:tr>
              <a:tr h="375840">
                <a:tc>
                  <a:txBody>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Times New Roman" pitchFamily="18"/>
                          <a:ea typeface="Noto Sans CJK SC Regular" pitchFamily="2"/>
                          <a:cs typeface="FreeSans" pitchFamily="2"/>
                        </a:rPr>
                        <a:t>c</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3.20</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3.25</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0.05</a:t>
                      </a:r>
                    </a:p>
                  </a:txBody>
                  <a:tcPr/>
                </a:tc>
                <a:extLst>
                  <a:ext uri="{0D108BD9-81ED-4DB2-BD59-A6C34878D82A}">
                    <a16:rowId xmlns:a16="http://schemas.microsoft.com/office/drawing/2014/main" val="3139199025"/>
                  </a:ext>
                </a:extLst>
              </a:tr>
              <a:tr h="375840">
                <a:tc>
                  <a:txBody>
                    <a:bodyPr/>
                    <a:lstStyle/>
                    <a:p>
                      <a:pPr marL="0" marR="0" lvl="0" indent="0" algn="ctr" rtl="0" hangingPunct="0">
                        <a:lnSpc>
                          <a:spcPct val="100000"/>
                        </a:lnSpc>
                        <a:spcBef>
                          <a:spcPts val="0"/>
                        </a:spcBef>
                        <a:spcAft>
                          <a:spcPts val="0"/>
                        </a:spcAft>
                        <a:buNone/>
                        <a:tabLst/>
                      </a:pPr>
                      <a:r>
                        <a:rPr lang="en-US" sz="1800" b="0" i="0" u="none" strike="noStrike" kern="1200" cap="none">
                          <a:ln>
                            <a:noFill/>
                          </a:ln>
                          <a:latin typeface="Times New Roman" pitchFamily="18"/>
                          <a:ea typeface="Noto Sans CJK SC Regular" pitchFamily="2"/>
                          <a:cs typeface="FreeSans" pitchFamily="2"/>
                        </a:rPr>
                        <a:t>d</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2.96</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2.87</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0.09</a:t>
                      </a:r>
                    </a:p>
                  </a:txBody>
                  <a:tcPr/>
                </a:tc>
                <a:extLst>
                  <a:ext uri="{0D108BD9-81ED-4DB2-BD59-A6C34878D82A}">
                    <a16:rowId xmlns:a16="http://schemas.microsoft.com/office/drawing/2014/main" val="3687286811"/>
                  </a:ext>
                </a:extLst>
              </a:tr>
              <a:tr h="375840">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e</a:t>
                      </a:r>
                    </a:p>
                  </a:txBody>
                  <a:tcPr/>
                </a:tc>
                <a:tc>
                  <a:txBody>
                    <a:bodyPr/>
                    <a:lstStyle/>
                    <a:p>
                      <a:pPr marL="0" marR="0" lvl="0" indent="0" algn="ctr"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9.72</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9.50</a:t>
                      </a:r>
                    </a:p>
                  </a:txBody>
                  <a:tcPr/>
                </a:tc>
                <a:tc>
                  <a:txBody>
                    <a:bodyPr/>
                    <a:lstStyle/>
                    <a:p>
                      <a:pPr marL="0" marR="0" lvl="0" indent="0" rtl="0" hangingPunct="0">
                        <a:lnSpc>
                          <a:spcPct val="100000"/>
                        </a:lnSpc>
                        <a:spcBef>
                          <a:spcPts val="0"/>
                        </a:spcBef>
                        <a:spcAft>
                          <a:spcPts val="0"/>
                        </a:spcAft>
                        <a:buNone/>
                        <a:tabLst/>
                      </a:pPr>
                      <a:r>
                        <a:rPr lang="en-US" sz="1800" b="0" i="0" u="none" strike="noStrike" kern="1200" cap="none" dirty="0">
                          <a:ln>
                            <a:noFill/>
                          </a:ln>
                          <a:latin typeface="Times New Roman" pitchFamily="18"/>
                          <a:ea typeface="Noto Sans CJK SC Regular" pitchFamily="2"/>
                          <a:cs typeface="FreeSans" pitchFamily="2"/>
                        </a:rPr>
                        <a:t>0.12</a:t>
                      </a:r>
                    </a:p>
                  </a:txBody>
                  <a:tcPr/>
                </a:tc>
                <a:extLst>
                  <a:ext uri="{0D108BD9-81ED-4DB2-BD59-A6C34878D82A}">
                    <a16:rowId xmlns:a16="http://schemas.microsoft.com/office/drawing/2014/main" val="1864507423"/>
                  </a:ext>
                </a:extLst>
              </a:tr>
            </a:tbl>
          </a:graphicData>
        </a:graphic>
      </p:graphicFrame>
      <p:sp>
        <p:nvSpPr>
          <p:cNvPr id="9" name="TextBox 8">
            <a:extLst>
              <a:ext uri="{FF2B5EF4-FFF2-40B4-BE49-F238E27FC236}">
                <a16:creationId xmlns:a16="http://schemas.microsoft.com/office/drawing/2014/main" id="{6296C5EB-5F68-397C-94E5-728E35C616C5}"/>
              </a:ext>
            </a:extLst>
          </p:cNvPr>
          <p:cNvSpPr txBox="1"/>
          <p:nvPr/>
        </p:nvSpPr>
        <p:spPr>
          <a:xfrm>
            <a:off x="991340" y="4830209"/>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4.3. </a:t>
            </a:r>
            <a:r>
              <a:rPr lang="en-US" sz="1600" i="1" kern="0" dirty="0">
                <a:solidFill>
                  <a:srgbClr val="000000"/>
                </a:solidFill>
                <a:latin typeface="Roboto" panose="02000000000000000000" pitchFamily="2" charset="0"/>
                <a:ea typeface="Roboto" panose="02000000000000000000" pitchFamily="2" charset="0"/>
                <a:cs typeface="Roboto" panose="02000000000000000000" pitchFamily="2" charset="0"/>
              </a:rPr>
              <a:t>the process build map in home</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sp>
        <p:nvSpPr>
          <p:cNvPr id="11" name="TextBox 10">
            <a:extLst>
              <a:ext uri="{FF2B5EF4-FFF2-40B4-BE49-F238E27FC236}">
                <a16:creationId xmlns:a16="http://schemas.microsoft.com/office/drawing/2014/main" id="{83401539-5E01-6827-4E0C-3660F214A1E5}"/>
              </a:ext>
            </a:extLst>
          </p:cNvPr>
          <p:cNvSpPr txBox="1"/>
          <p:nvPr/>
        </p:nvSpPr>
        <p:spPr>
          <a:xfrm>
            <a:off x="482571" y="5521730"/>
            <a:ext cx="11417140" cy="430887"/>
          </a:xfrm>
          <a:prstGeom prst="rect">
            <a:avLst/>
          </a:prstGeom>
          <a:noFill/>
        </p:spPr>
        <p:txBody>
          <a:bodyPr wrap="square">
            <a:spAutoFit/>
          </a:bodyPr>
          <a:lstStyle/>
          <a:p>
            <a:pPr marL="285750" indent="-285750">
              <a:buFont typeface="Arial" panose="020B0604020202020204" pitchFamily="34" charset="0"/>
              <a:buChar char="•"/>
            </a:pPr>
            <a:r>
              <a:rPr lang="en-US" sz="2200" b="1" dirty="0">
                <a:latin typeface="Times New Roman" panose="02020603050405020304" pitchFamily="18" charset="0"/>
                <a:cs typeface="Times New Roman" panose="02020603050405020304" pitchFamily="18" charset="0"/>
              </a:rPr>
              <a:t>Evaluate</a:t>
            </a:r>
            <a:r>
              <a:rPr lang="en-US" sz="2200" dirty="0">
                <a:latin typeface="Times New Roman" panose="02020603050405020304" pitchFamily="18" charset="0"/>
                <a:cs typeface="Times New Roman" panose="02020603050405020304" pitchFamily="18" charset="0"/>
              </a:rPr>
              <a:t>: The map is built with dimensions close to reality with an error of no more than 0.13m</a:t>
            </a:r>
          </a:p>
        </p:txBody>
      </p:sp>
    </p:spTree>
    <p:extLst>
      <p:ext uri="{BB962C8B-B14F-4D97-AF65-F5344CB8AC3E}">
        <p14:creationId xmlns:p14="http://schemas.microsoft.com/office/powerpoint/2010/main" val="2334258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DC40F-1AEF-C263-FA25-B95EFA177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BD820-C70A-DE0F-2FDB-8F956E985310}"/>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4.2 Result – Navigation.</a:t>
            </a:r>
          </a:p>
        </p:txBody>
      </p:sp>
      <p:sp>
        <p:nvSpPr>
          <p:cNvPr id="12" name="Slide Number Placeholder 11">
            <a:extLst>
              <a:ext uri="{FF2B5EF4-FFF2-40B4-BE49-F238E27FC236}">
                <a16:creationId xmlns:a16="http://schemas.microsoft.com/office/drawing/2014/main" id="{F04364EF-C18D-52D0-FEEC-0AC05E48A888}"/>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20</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collage of a video game&#10;&#10;Description automatically generated">
            <a:extLst>
              <a:ext uri="{FF2B5EF4-FFF2-40B4-BE49-F238E27FC236}">
                <a16:creationId xmlns:a16="http://schemas.microsoft.com/office/drawing/2014/main" id="{49B0956E-F911-102A-AC63-721BF8103D33}"/>
              </a:ext>
            </a:extLst>
          </p:cNvPr>
          <p:cNvPicPr>
            <a:picLocks noChangeAspect="1"/>
          </p:cNvPicPr>
          <p:nvPr/>
        </p:nvPicPr>
        <p:blipFill>
          <a:blip r:embed="rId3"/>
          <a:stretch>
            <a:fillRect/>
          </a:stretch>
        </p:blipFill>
        <p:spPr>
          <a:xfrm>
            <a:off x="1921014" y="912438"/>
            <a:ext cx="7907185" cy="4668687"/>
          </a:xfrm>
          <a:prstGeom prst="rect">
            <a:avLst/>
          </a:prstGeom>
        </p:spPr>
      </p:pic>
      <p:sp>
        <p:nvSpPr>
          <p:cNvPr id="3" name="TextBox 2">
            <a:extLst>
              <a:ext uri="{FF2B5EF4-FFF2-40B4-BE49-F238E27FC236}">
                <a16:creationId xmlns:a16="http://schemas.microsoft.com/office/drawing/2014/main" id="{E824A4D9-25D8-AAD1-A9E8-BEB24C84745C}"/>
              </a:ext>
            </a:extLst>
          </p:cNvPr>
          <p:cNvSpPr txBox="1"/>
          <p:nvPr/>
        </p:nvSpPr>
        <p:spPr>
          <a:xfrm>
            <a:off x="3178548" y="5598800"/>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4.4. Robot go to the destination</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2978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AF860-ACCD-0ADD-C51D-4A1F198D4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5F1D57-9EEF-D5A1-3230-C6830AA12412}"/>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4.2 Result – Navigation.</a:t>
            </a:r>
          </a:p>
        </p:txBody>
      </p:sp>
      <p:sp>
        <p:nvSpPr>
          <p:cNvPr id="12" name="Slide Number Placeholder 11">
            <a:extLst>
              <a:ext uri="{FF2B5EF4-FFF2-40B4-BE49-F238E27FC236}">
                <a16:creationId xmlns:a16="http://schemas.microsoft.com/office/drawing/2014/main" id="{7F9669E1-2A72-A450-4900-395D167650F4}"/>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21</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shot of a video game&#10;&#10;Description automatically generated">
            <a:extLst>
              <a:ext uri="{FF2B5EF4-FFF2-40B4-BE49-F238E27FC236}">
                <a16:creationId xmlns:a16="http://schemas.microsoft.com/office/drawing/2014/main" id="{25A1EAAB-6FB1-48CA-BE38-6D99A14354FA}"/>
              </a:ext>
            </a:extLst>
          </p:cNvPr>
          <p:cNvPicPr>
            <a:picLocks noChangeAspect="1"/>
          </p:cNvPicPr>
          <p:nvPr/>
        </p:nvPicPr>
        <p:blipFill>
          <a:blip r:embed="rId3"/>
          <a:stretch>
            <a:fillRect/>
          </a:stretch>
        </p:blipFill>
        <p:spPr>
          <a:xfrm>
            <a:off x="928835" y="1644245"/>
            <a:ext cx="10143240" cy="4021059"/>
          </a:xfrm>
          <a:prstGeom prst="rect">
            <a:avLst/>
          </a:prstGeom>
        </p:spPr>
      </p:pic>
      <p:sp>
        <p:nvSpPr>
          <p:cNvPr id="3" name="TextBox 2">
            <a:extLst>
              <a:ext uri="{FF2B5EF4-FFF2-40B4-BE49-F238E27FC236}">
                <a16:creationId xmlns:a16="http://schemas.microsoft.com/office/drawing/2014/main" id="{05999D31-54C0-81B8-3D60-F38170AD0431}"/>
              </a:ext>
            </a:extLst>
          </p:cNvPr>
          <p:cNvSpPr txBox="1"/>
          <p:nvPr/>
        </p:nvSpPr>
        <p:spPr>
          <a:xfrm>
            <a:off x="3369048" y="5732328"/>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4.5. </a:t>
            </a:r>
            <a:r>
              <a:rPr lang="en-US" sz="1600" i="1" kern="0" dirty="0">
                <a:solidFill>
                  <a:srgbClr val="000000"/>
                </a:solidFill>
                <a:latin typeface="Roboto" panose="02000000000000000000" pitchFamily="2" charset="0"/>
                <a:ea typeface="Roboto" panose="02000000000000000000" pitchFamily="2" charset="0"/>
                <a:cs typeface="Roboto" panose="02000000000000000000" pitchFamily="2" charset="0"/>
              </a:rPr>
              <a:t>the process build map</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91808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20BE6-7E4F-B7B8-E76C-638DA1801D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89AB93-59A4-3C19-A8AA-FB171285B478}"/>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4.2 Result – Navigation.</a:t>
            </a:r>
          </a:p>
        </p:txBody>
      </p:sp>
      <p:sp>
        <p:nvSpPr>
          <p:cNvPr id="12" name="Slide Number Placeholder 11">
            <a:extLst>
              <a:ext uri="{FF2B5EF4-FFF2-40B4-BE49-F238E27FC236}">
                <a16:creationId xmlns:a16="http://schemas.microsoft.com/office/drawing/2014/main" id="{EAA61369-C91B-43FB-9265-9454357F926B}"/>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22</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3" name="Content Placeholder 4">
            <a:extLst>
              <a:ext uri="{FF2B5EF4-FFF2-40B4-BE49-F238E27FC236}">
                <a16:creationId xmlns:a16="http://schemas.microsoft.com/office/drawing/2014/main" id="{DAFC8CB9-1774-80E8-D70D-61D8042A0B00}"/>
              </a:ext>
            </a:extLst>
          </p:cNvPr>
          <p:cNvPicPr>
            <a:picLocks noChangeAspect="1"/>
          </p:cNvPicPr>
          <p:nvPr/>
        </p:nvPicPr>
        <p:blipFill>
          <a:blip r:embed="rId3"/>
          <a:stretch>
            <a:fillRect/>
          </a:stretch>
        </p:blipFill>
        <p:spPr>
          <a:xfrm>
            <a:off x="5322039" y="1105650"/>
            <a:ext cx="6545128" cy="4421023"/>
          </a:xfrm>
          <a:prstGeom prst="rect">
            <a:avLst/>
          </a:prstGeom>
        </p:spPr>
      </p:pic>
      <p:sp>
        <p:nvSpPr>
          <p:cNvPr id="4" name="TextBox 3">
            <a:extLst>
              <a:ext uri="{FF2B5EF4-FFF2-40B4-BE49-F238E27FC236}">
                <a16:creationId xmlns:a16="http://schemas.microsoft.com/office/drawing/2014/main" id="{EB258A6A-81E3-7941-9EE8-AFEE257B55D9}"/>
              </a:ext>
            </a:extLst>
          </p:cNvPr>
          <p:cNvSpPr txBox="1"/>
          <p:nvPr/>
        </p:nvSpPr>
        <p:spPr>
          <a:xfrm>
            <a:off x="5322039" y="5725064"/>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4.6. </a:t>
            </a:r>
            <a:r>
              <a:rPr lang="en-US" sz="1600" i="1" kern="0" dirty="0">
                <a:solidFill>
                  <a:srgbClr val="000000"/>
                </a:solidFill>
                <a:latin typeface="Roboto" panose="02000000000000000000" pitchFamily="2" charset="0"/>
                <a:ea typeface="Roboto" panose="02000000000000000000" pitchFamily="2" charset="0"/>
                <a:cs typeface="Roboto" panose="02000000000000000000" pitchFamily="2" charset="0"/>
              </a:rPr>
              <a:t>robot go to the destination with new obstacles appear</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6ACF3D48-0311-C674-B5A9-8BCC623BB739}"/>
              </a:ext>
            </a:extLst>
          </p:cNvPr>
          <p:cNvSpPr txBox="1"/>
          <p:nvPr/>
        </p:nvSpPr>
        <p:spPr>
          <a:xfrm>
            <a:off x="482600" y="1533436"/>
            <a:ext cx="4470400" cy="2800767"/>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Evaluate</a:t>
            </a:r>
            <a:r>
              <a:rPr lang="en-US" sz="2200" dirty="0">
                <a:latin typeface="Times New Roman" panose="02020603050405020304" pitchFamily="18" charset="0"/>
                <a:cs typeface="Times New Roman" panose="02020603050405020304" pitchFamily="18" charset="0"/>
              </a:rPr>
              <a:t>: The robot was able to reach its destination, avoiding fixed and newly appearing obstacles relatively accurately. However, when moving on slippery surfaces, when it reached the end of the path, the robot still had difficulty moving. find destination</a:t>
            </a:r>
          </a:p>
        </p:txBody>
      </p:sp>
    </p:spTree>
    <p:extLst>
      <p:ext uri="{BB962C8B-B14F-4D97-AF65-F5344CB8AC3E}">
        <p14:creationId xmlns:p14="http://schemas.microsoft.com/office/powerpoint/2010/main" val="3372147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72B0B-0B9F-51C1-50E6-8B373B2388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40D384-E483-2285-A76D-416FCFE9DDFC}"/>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4.3 Result – video demo</a:t>
            </a:r>
          </a:p>
        </p:txBody>
      </p:sp>
      <p:sp>
        <p:nvSpPr>
          <p:cNvPr id="8" name="TextBox 7">
            <a:extLst>
              <a:ext uri="{FF2B5EF4-FFF2-40B4-BE49-F238E27FC236}">
                <a16:creationId xmlns:a16="http://schemas.microsoft.com/office/drawing/2014/main" id="{E209690A-954D-DD11-84F4-FBB62CFA4F0A}"/>
              </a:ext>
            </a:extLst>
          </p:cNvPr>
          <p:cNvSpPr txBox="1"/>
          <p:nvPr/>
        </p:nvSpPr>
        <p:spPr>
          <a:xfrm>
            <a:off x="11459816" y="4555268"/>
            <a:ext cx="2176901" cy="965392"/>
          </a:xfrm>
          <a:prstGeom prst="rect">
            <a:avLst/>
          </a:prstGeom>
          <a:noFill/>
        </p:spPr>
        <p:txBody>
          <a:bodyPr wrap="square">
            <a:spAutoFit/>
          </a:bodyPr>
          <a:lstStyle/>
          <a:p>
            <a:pPr algn="ctr">
              <a:lnSpc>
                <a:spcPct val="110000"/>
              </a:lnSpc>
              <a:spcBef>
                <a:spcPts val="300"/>
              </a:spcBef>
            </a:pPr>
            <a:endParaRPr lang="en-US" sz="1600" i="1" dirty="0">
              <a:latin typeface="Roboto" panose="02000000000000000000" pitchFamily="2" charset="0"/>
              <a:ea typeface="Roboto" panose="02000000000000000000" pitchFamily="2" charset="0"/>
              <a:cs typeface="Roboto" panose="02000000000000000000" pitchFamily="2" charset="0"/>
            </a:endParaRPr>
          </a:p>
          <a:p>
            <a:pPr algn="ctr">
              <a:lnSpc>
                <a:spcPct val="110000"/>
              </a:lnSpc>
              <a:spcBef>
                <a:spcPts val="300"/>
              </a:spcBef>
            </a:pPr>
            <a:endParaRPr lang="en-US" sz="1600" i="1" dirty="0">
              <a:latin typeface="Roboto" panose="02000000000000000000" pitchFamily="2" charset="0"/>
              <a:ea typeface="Roboto" panose="02000000000000000000" pitchFamily="2" charset="0"/>
              <a:cs typeface="Roboto" panose="02000000000000000000" pitchFamily="2" charset="0"/>
            </a:endParaRPr>
          </a:p>
          <a:p>
            <a:pPr algn="ctr">
              <a:lnSpc>
                <a:spcPct val="110000"/>
              </a:lnSpc>
              <a:spcBef>
                <a:spcPts val="300"/>
              </a:spcBef>
            </a:pPr>
            <a:endParaRPr lang="en-US" sz="1600" i="1" dirty="0">
              <a:latin typeface="Roboto" panose="02000000000000000000" pitchFamily="2" charset="0"/>
              <a:ea typeface="Roboto" panose="02000000000000000000" pitchFamily="2" charset="0"/>
              <a:cs typeface="Roboto" panose="02000000000000000000" pitchFamily="2" charset="0"/>
            </a:endParaRPr>
          </a:p>
        </p:txBody>
      </p:sp>
      <p:sp>
        <p:nvSpPr>
          <p:cNvPr id="12" name="Slide Number Placeholder 11">
            <a:extLst>
              <a:ext uri="{FF2B5EF4-FFF2-40B4-BE49-F238E27FC236}">
                <a16:creationId xmlns:a16="http://schemas.microsoft.com/office/drawing/2014/main" id="{95A1AC0B-7455-9575-68A7-0971031F85D5}"/>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23</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3" name="build_map (video-converter.com)">
            <a:hlinkClick r:id="" action="ppaction://media"/>
            <a:extLst>
              <a:ext uri="{FF2B5EF4-FFF2-40B4-BE49-F238E27FC236}">
                <a16:creationId xmlns:a16="http://schemas.microsoft.com/office/drawing/2014/main" id="{96207435-4F90-73C5-522A-9C8F7CFC19A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298700" y="1062249"/>
            <a:ext cx="2654300" cy="4733502"/>
          </a:xfrm>
          <a:prstGeom prst="rect">
            <a:avLst/>
          </a:prstGeom>
        </p:spPr>
      </p:pic>
      <p:sp>
        <p:nvSpPr>
          <p:cNvPr id="4" name="TextBox 3">
            <a:extLst>
              <a:ext uri="{FF2B5EF4-FFF2-40B4-BE49-F238E27FC236}">
                <a16:creationId xmlns:a16="http://schemas.microsoft.com/office/drawing/2014/main" id="{2207A59C-82EE-64DD-35E9-223110CE4E70}"/>
              </a:ext>
            </a:extLst>
          </p:cNvPr>
          <p:cNvSpPr txBox="1"/>
          <p:nvPr/>
        </p:nvSpPr>
        <p:spPr>
          <a:xfrm>
            <a:off x="435348" y="5928265"/>
            <a:ext cx="6094520" cy="346762"/>
          </a:xfrm>
          <a:prstGeom prst="rect">
            <a:avLst/>
          </a:prstGeom>
          <a:noFill/>
        </p:spPr>
        <p:txBody>
          <a:bodyPr wrap="square">
            <a:spAutoFit/>
          </a:bodyPr>
          <a:lstStyle/>
          <a:p>
            <a:pPr algn="ctr">
              <a:lnSpc>
                <a:spcPct val="110000"/>
              </a:lnSpc>
              <a:spcBef>
                <a:spcPts val="300"/>
              </a:spcBef>
            </a:pP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video1.video demo build map.</a:t>
            </a:r>
            <a:endParaRPr lang="en-US" sz="1600" i="1" dirty="0">
              <a:latin typeface="Roboto" panose="02000000000000000000" pitchFamily="2" charset="0"/>
              <a:ea typeface="Roboto" panose="02000000000000000000" pitchFamily="2" charset="0"/>
              <a:cs typeface="Roboto" panose="02000000000000000000" pitchFamily="2" charset="0"/>
            </a:endParaRPr>
          </a:p>
        </p:txBody>
      </p:sp>
      <p:pic>
        <p:nvPicPr>
          <p:cNvPr id="5" name="navigation (video-converter.com)">
            <a:hlinkClick r:id="" action="ppaction://media"/>
            <a:extLst>
              <a:ext uri="{FF2B5EF4-FFF2-40B4-BE49-F238E27FC236}">
                <a16:creationId xmlns:a16="http://schemas.microsoft.com/office/drawing/2014/main" id="{CB729AB2-B9F0-CCB2-95AC-3BEDA39002E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308656" y="1062249"/>
            <a:ext cx="2654300" cy="4733502"/>
          </a:xfrm>
          <a:prstGeom prst="rect">
            <a:avLst/>
          </a:prstGeom>
        </p:spPr>
      </p:pic>
      <p:sp>
        <p:nvSpPr>
          <p:cNvPr id="6" name="TextBox 5">
            <a:extLst>
              <a:ext uri="{FF2B5EF4-FFF2-40B4-BE49-F238E27FC236}">
                <a16:creationId xmlns:a16="http://schemas.microsoft.com/office/drawing/2014/main" id="{23267B72-5F8B-5F82-D02C-5D006EB54EBF}"/>
              </a:ext>
            </a:extLst>
          </p:cNvPr>
          <p:cNvSpPr txBox="1"/>
          <p:nvPr/>
        </p:nvSpPr>
        <p:spPr>
          <a:xfrm>
            <a:off x="4433591" y="5925630"/>
            <a:ext cx="6094520" cy="346762"/>
          </a:xfrm>
          <a:prstGeom prst="rect">
            <a:avLst/>
          </a:prstGeom>
          <a:noFill/>
        </p:spPr>
        <p:txBody>
          <a:bodyPr wrap="square">
            <a:spAutoFit/>
          </a:bodyPr>
          <a:lstStyle/>
          <a:p>
            <a:pPr algn="ctr">
              <a:lnSpc>
                <a:spcPct val="110000"/>
              </a:lnSpc>
              <a:spcBef>
                <a:spcPts val="300"/>
              </a:spcBef>
            </a:pP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video1. </a:t>
            </a:r>
            <a:r>
              <a:rPr lang="en-US" sz="1600" i="1" kern="0" dirty="0">
                <a:solidFill>
                  <a:srgbClr val="000000"/>
                </a:solidFill>
                <a:latin typeface="Roboto" panose="02000000000000000000" pitchFamily="2" charset="0"/>
                <a:ea typeface="Roboto" panose="02000000000000000000" pitchFamily="2" charset="0"/>
                <a:cs typeface="Roboto" panose="02000000000000000000" pitchFamily="2" charset="0"/>
              </a:rPr>
              <a:t>video demo navigation</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87274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28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0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video>
              <p:cMediaNode vol="80000">
                <p:cTn id="22"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8CADF-D9B8-F2F2-EB0E-C96DAC2A1F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8CEB10-24C5-A27F-CBD0-3316184F744C}"/>
              </a:ext>
            </a:extLst>
          </p:cNvPr>
          <p:cNvSpPr txBox="1"/>
          <p:nvPr/>
        </p:nvSpPr>
        <p:spPr>
          <a:xfrm>
            <a:off x="3059131" y="2721114"/>
            <a:ext cx="6531678" cy="1323439"/>
          </a:xfrm>
          <a:prstGeom prst="rect">
            <a:avLst/>
          </a:prstGeom>
          <a:noFill/>
        </p:spPr>
        <p:txBody>
          <a:bodyPr wrap="square">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5. Conclusion and development direction.</a:t>
            </a:r>
          </a:p>
        </p:txBody>
      </p:sp>
    </p:spTree>
    <p:extLst>
      <p:ext uri="{BB962C8B-B14F-4D97-AF65-F5344CB8AC3E}">
        <p14:creationId xmlns:p14="http://schemas.microsoft.com/office/powerpoint/2010/main" val="1519320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26FFF-C8D5-0B8C-E7BC-8A3A93354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6BE919-C98A-2C66-6D1B-27657FD1148B}"/>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5.1 Conclusion</a:t>
            </a:r>
          </a:p>
        </p:txBody>
      </p:sp>
      <p:sp>
        <p:nvSpPr>
          <p:cNvPr id="12" name="Slide Number Placeholder 11">
            <a:extLst>
              <a:ext uri="{FF2B5EF4-FFF2-40B4-BE49-F238E27FC236}">
                <a16:creationId xmlns:a16="http://schemas.microsoft.com/office/drawing/2014/main" id="{8FFAD130-1DD9-968D-1AF7-B802DD852A87}"/>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25</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617A2D78-B185-D6FD-7C8F-3065083E96F0}"/>
              </a:ext>
            </a:extLst>
          </p:cNvPr>
          <p:cNvSpPr txBox="1"/>
          <p:nvPr/>
        </p:nvSpPr>
        <p:spPr>
          <a:xfrm>
            <a:off x="511455" y="1413289"/>
            <a:ext cx="11388255" cy="2630015"/>
          </a:xfrm>
          <a:prstGeom prst="rect">
            <a:avLst/>
          </a:prstGeom>
          <a:noFill/>
        </p:spPr>
        <p:txBody>
          <a:bodyPr wrap="square">
            <a:spAutoFit/>
          </a:bodyPr>
          <a:lstStyle/>
          <a:p>
            <a:pPr marR="0" lvl="0" algn="just">
              <a:lnSpc>
                <a:spcPct val="110000"/>
              </a:lnSpc>
              <a:spcBef>
                <a:spcPts val="300"/>
              </a:spcBef>
              <a:spcAft>
                <a:spcPts val="0"/>
              </a:spcAft>
            </a:pPr>
            <a:r>
              <a:rPr lang="en-US" sz="2000" b="1" dirty="0">
                <a:solidFill>
                  <a:srgbClr val="000000"/>
                </a:solidFill>
                <a:latin typeface="Times New Roman" panose="02020603050405020304" pitchFamily="18" charset="0"/>
                <a:ea typeface="Calibri" panose="020F0502020204030204" pitchFamily="34" charset="0"/>
              </a:rPr>
              <a:t>A</a:t>
            </a:r>
            <a:r>
              <a:rPr lang="en-US" sz="2000" b="1" dirty="0">
                <a:solidFill>
                  <a:srgbClr val="000000"/>
                </a:solidFill>
                <a:effectLst/>
                <a:latin typeface="Times New Roman" panose="02020603050405020304" pitchFamily="18" charset="0"/>
                <a:ea typeface="Calibri" panose="020F0502020204030204" pitchFamily="34" charset="0"/>
              </a:rPr>
              <a:t>chieved: </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The robot's information gathering and mapping process is quite accurate compared to reality.</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During movement, the robot's ability to avoid obstacles is quite accurate. When encountering static or moving obstacles, the robot can react appropriately to avoid those obstacles.</a:t>
            </a:r>
          </a:p>
          <a:p>
            <a:pPr marR="0" lvl="0" algn="just">
              <a:lnSpc>
                <a:spcPct val="110000"/>
              </a:lnSpc>
              <a:spcBef>
                <a:spcPts val="300"/>
              </a:spcBef>
              <a:spcAft>
                <a:spcPts val="0"/>
              </a:spcAft>
            </a:pPr>
            <a:r>
              <a:rPr lang="en-US" sz="2000" b="1" dirty="0">
                <a:solidFill>
                  <a:srgbClr val="000000"/>
                </a:solidFill>
                <a:latin typeface="Times New Roman" panose="02020603050405020304" pitchFamily="18" charset="0"/>
                <a:ea typeface="Calibri" panose="020F0502020204030204" pitchFamily="34" charset="0"/>
              </a:rPr>
              <a:t>R</a:t>
            </a:r>
            <a:r>
              <a:rPr lang="en-US" sz="2000" b="1" dirty="0">
                <a:solidFill>
                  <a:srgbClr val="000000"/>
                </a:solidFill>
                <a:effectLst/>
                <a:latin typeface="Times New Roman" panose="02020603050405020304" pitchFamily="18" charset="0"/>
                <a:ea typeface="Calibri" panose="020F0502020204030204" pitchFamily="34" charset="0"/>
              </a:rPr>
              <a:t>estrict:</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Robots cannot avoid obstacles lower than LIDAR</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Does not work well on slippery surfaces.</a:t>
            </a:r>
          </a:p>
        </p:txBody>
      </p:sp>
    </p:spTree>
    <p:extLst>
      <p:ext uri="{BB962C8B-B14F-4D97-AF65-F5344CB8AC3E}">
        <p14:creationId xmlns:p14="http://schemas.microsoft.com/office/powerpoint/2010/main" val="2671103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488D0-30C2-AFC3-E4F1-74A9AC687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25CB6-2216-A6FD-F732-E725E2408769}"/>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5.2 Development direction.</a:t>
            </a:r>
          </a:p>
        </p:txBody>
      </p:sp>
      <p:sp>
        <p:nvSpPr>
          <p:cNvPr id="12" name="Slide Number Placeholder 11">
            <a:extLst>
              <a:ext uri="{FF2B5EF4-FFF2-40B4-BE49-F238E27FC236}">
                <a16:creationId xmlns:a16="http://schemas.microsoft.com/office/drawing/2014/main" id="{920B0031-32F9-3C4F-A52A-4AC5BAA49FFB}"/>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26</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7BEBC014-5A3D-565C-78EF-F5B749D9BCAE}"/>
              </a:ext>
            </a:extLst>
          </p:cNvPr>
          <p:cNvSpPr txBox="1"/>
          <p:nvPr/>
        </p:nvSpPr>
        <p:spPr>
          <a:xfrm>
            <a:off x="511455" y="1413289"/>
            <a:ext cx="11388255" cy="2553071"/>
          </a:xfrm>
          <a:prstGeom prst="rect">
            <a:avLst/>
          </a:prstGeom>
          <a:noFill/>
        </p:spPr>
        <p:txBody>
          <a:bodyPr wrap="square">
            <a:spAutoFit/>
          </a:bodyPr>
          <a:lstStyle/>
          <a:p>
            <a:pPr marR="0" lvl="0" algn="just">
              <a:lnSpc>
                <a:spcPct val="110000"/>
              </a:lnSpc>
              <a:spcBef>
                <a:spcPts val="300"/>
              </a:spcBef>
              <a:spcAft>
                <a:spcPts val="0"/>
              </a:spcAft>
            </a:pPr>
            <a:r>
              <a:rPr lang="en-US" sz="2000" dirty="0">
                <a:solidFill>
                  <a:srgbClr val="000000"/>
                </a:solidFill>
                <a:effectLst/>
                <a:latin typeface="Times New Roman" panose="02020603050405020304" pitchFamily="18" charset="0"/>
                <a:ea typeface="Calibri" panose="020F0502020204030204" pitchFamily="34" charset="0"/>
              </a:rPr>
              <a:t>To perfect an optimal robot that operates well and stably in many different environmental conditions, from there commercializing the robot model requires further development:</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Improve the hardware design to be sturdy, beautiful, and resistant so that the robot can transport goods and supplies to users.</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Integrate an additional camera to be able to receive electricity from objects and the surrounding environment.</a:t>
            </a:r>
          </a:p>
          <a:p>
            <a:pPr marL="342900" marR="0" lvl="0" indent="-342900" algn="just">
              <a:lnSpc>
                <a:spcPct val="110000"/>
              </a:lnSpc>
              <a:spcBef>
                <a:spcPts val="300"/>
              </a:spcBef>
              <a:spcAft>
                <a:spcPts val="0"/>
              </a:spcAft>
              <a:buFont typeface="Arial" panose="020B0604020202020204" pitchFamily="34" charset="0"/>
              <a:buChar char="•"/>
            </a:pPr>
            <a:r>
              <a:rPr lang="en-US" sz="2000" dirty="0">
                <a:solidFill>
                  <a:srgbClr val="000000"/>
                </a:solidFill>
                <a:effectLst/>
                <a:latin typeface="Times New Roman" panose="02020603050405020304" pitchFamily="18" charset="0"/>
                <a:ea typeface="Calibri" panose="020F0502020204030204" pitchFamily="34" charset="0"/>
              </a:rPr>
              <a:t>Integrate other functions to perform functions such as robot vacuum cleaners and delivery robots.</a:t>
            </a:r>
          </a:p>
        </p:txBody>
      </p:sp>
    </p:spTree>
    <p:extLst>
      <p:ext uri="{BB962C8B-B14F-4D97-AF65-F5344CB8AC3E}">
        <p14:creationId xmlns:p14="http://schemas.microsoft.com/office/powerpoint/2010/main" val="28734334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latin typeface="Roboto" panose="02000000000000000000" pitchFamily="2" charset="0"/>
                <a:ea typeface="Roboto" panose="02000000000000000000" pitchFamily="2" charset="0"/>
                <a:cs typeface="Roboto" panose="02000000000000000000" pitchFamily="2" charset="0"/>
              </a:rPr>
              <a:t>THANK YOU !</a:t>
            </a:r>
          </a:p>
        </p:txBody>
      </p:sp>
      <p:sp>
        <p:nvSpPr>
          <p:cNvPr id="7" name="Slide Number Placeholder 6">
            <a:extLst>
              <a:ext uri="{FF2B5EF4-FFF2-40B4-BE49-F238E27FC236}">
                <a16:creationId xmlns:a16="http://schemas.microsoft.com/office/drawing/2014/main" id="{B0B2CA06-1C84-2B6E-8070-0D8AD8C7FF98}"/>
              </a:ext>
            </a:extLst>
          </p:cNvPr>
          <p:cNvSpPr>
            <a:spLocks noGrp="1"/>
          </p:cNvSpPr>
          <p:nvPr>
            <p:ph type="sldNum" sz="quarter" idx="12"/>
          </p:nvPr>
        </p:nvSpPr>
        <p:spPr/>
        <p:txBody>
          <a:bodyPr/>
          <a:lstStyle/>
          <a:p>
            <a:fld id="{9EA0BE3B-158A-4EDF-80DC-E394A0D1600F}" type="slidenum">
              <a:rPr lang="en-US" smtClean="0"/>
              <a:pPr/>
              <a:t>27</a:t>
            </a:fld>
            <a:endParaRPr lang="en-US"/>
          </a:p>
        </p:txBody>
      </p:sp>
    </p:spTree>
    <p:extLst>
      <p:ext uri="{BB962C8B-B14F-4D97-AF65-F5344CB8AC3E}">
        <p14:creationId xmlns:p14="http://schemas.microsoft.com/office/powerpoint/2010/main" val="2790627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F725A-5ED2-766B-5184-89F1933F4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9A5561-6067-19FC-3888-4A9264D06862}"/>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Appendix- Hector slam</a:t>
            </a:r>
          </a:p>
        </p:txBody>
      </p:sp>
      <p:sp>
        <p:nvSpPr>
          <p:cNvPr id="12" name="Slide Number Placeholder 11">
            <a:extLst>
              <a:ext uri="{FF2B5EF4-FFF2-40B4-BE49-F238E27FC236}">
                <a16:creationId xmlns:a16="http://schemas.microsoft.com/office/drawing/2014/main" id="{27F4D184-96BB-E345-08E4-853C4369687F}"/>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28</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5F260B91-6061-80F0-D863-7A7110038EC0}"/>
              </a:ext>
            </a:extLst>
          </p:cNvPr>
          <p:cNvSpPr txBox="1"/>
          <p:nvPr/>
        </p:nvSpPr>
        <p:spPr>
          <a:xfrm>
            <a:off x="2481370" y="3934760"/>
            <a:ext cx="7229260" cy="2052357"/>
          </a:xfrm>
          <a:prstGeom prst="rect">
            <a:avLst/>
          </a:prstGeom>
          <a:noFill/>
        </p:spPr>
        <p:txBody>
          <a:bodyPr wrap="square">
            <a:spAutoFit/>
          </a:bodyPr>
          <a:lstStyle/>
          <a:p>
            <a:pPr marL="342900" marR="0" lvl="0" indent="-342900" algn="just">
              <a:lnSpc>
                <a:spcPct val="110000"/>
              </a:lnSpc>
              <a:spcBef>
                <a:spcPts val="300"/>
              </a:spcBef>
              <a:spcAft>
                <a:spcPts val="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rPr>
              <a:t>Step 1</a:t>
            </a:r>
            <a:r>
              <a:rPr lang="en-US" sz="1800" dirty="0">
                <a:solidFill>
                  <a:srgbClr val="000000"/>
                </a:solidFill>
                <a:effectLst/>
                <a:latin typeface="Times New Roman" panose="02020603050405020304" pitchFamily="18" charset="0"/>
                <a:ea typeface="Calibri" panose="020F0502020204030204" pitchFamily="34" charset="0"/>
              </a:rPr>
              <a:t>: The LIDAR sensor will scan the surrounding environment. </a:t>
            </a:r>
          </a:p>
          <a:p>
            <a:pPr marL="342900" marR="0" lvl="0" indent="-342900" algn="just">
              <a:lnSpc>
                <a:spcPct val="110000"/>
              </a:lnSpc>
              <a:spcBef>
                <a:spcPts val="300"/>
              </a:spcBef>
              <a:spcAft>
                <a:spcPts val="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rPr>
              <a:t>Step 2</a:t>
            </a:r>
            <a:r>
              <a:rPr lang="en-US" sz="1800" dirty="0">
                <a:solidFill>
                  <a:srgbClr val="000000"/>
                </a:solidFill>
                <a:effectLst/>
                <a:latin typeface="Times New Roman" panose="02020603050405020304" pitchFamily="18" charset="0"/>
                <a:ea typeface="Calibri" panose="020F0502020204030204" pitchFamily="34" charset="0"/>
              </a:rPr>
              <a:t>: The preprocessing process will use the Hector SLAM algorithm</a:t>
            </a:r>
          </a:p>
          <a:p>
            <a:pPr marL="342900" marR="0" lvl="0" indent="-342900" algn="just">
              <a:lnSpc>
                <a:spcPct val="110000"/>
              </a:lnSpc>
              <a:spcBef>
                <a:spcPts val="300"/>
              </a:spcBef>
              <a:spcAft>
                <a:spcPts val="0"/>
              </a:spcAft>
              <a:buFont typeface="Symbol" panose="05050102010706020507" pitchFamily="18" charset="2"/>
              <a:buChar char=""/>
            </a:pPr>
            <a:r>
              <a:rPr lang="en-US" sz="1800" b="1" kern="0" dirty="0">
                <a:solidFill>
                  <a:srgbClr val="000000"/>
                </a:solidFill>
                <a:effectLst/>
                <a:latin typeface="Times New Roman" panose="02020603050405020304" pitchFamily="18" charset="0"/>
                <a:ea typeface="Calibri" panose="020F0502020204030204" pitchFamily="34" charset="0"/>
              </a:rPr>
              <a:t>Step 3</a:t>
            </a:r>
            <a:r>
              <a:rPr lang="en-US" sz="1800" kern="0" dirty="0">
                <a:solidFill>
                  <a:srgbClr val="000000"/>
                </a:solidFill>
                <a:effectLst/>
                <a:latin typeface="Times New Roman" panose="02020603050405020304" pitchFamily="18" charset="0"/>
                <a:ea typeface="Calibri" panose="020F0502020204030204" pitchFamily="34" charset="0"/>
              </a:rPr>
              <a:t>: The Scan Matching process will optimize the alignment of drawn points and newly scanned points </a:t>
            </a:r>
          </a:p>
          <a:p>
            <a:pPr marL="342900" marR="0" lvl="0" indent="-342900" algn="just">
              <a:lnSpc>
                <a:spcPct val="110000"/>
              </a:lnSpc>
              <a:spcBef>
                <a:spcPts val="300"/>
              </a:spcBef>
              <a:spcAft>
                <a:spcPts val="0"/>
              </a:spcAft>
              <a:buFont typeface="Symbol" panose="05050102010706020507" pitchFamily="18" charset="2"/>
              <a:buChar char=""/>
            </a:pPr>
            <a:r>
              <a:rPr lang="en-US" sz="1800" b="1" kern="0" dirty="0">
                <a:solidFill>
                  <a:srgbClr val="000000"/>
                </a:solidFill>
                <a:effectLst/>
                <a:latin typeface="Times New Roman" panose="02020603050405020304" pitchFamily="18" charset="0"/>
                <a:ea typeface="Calibri" panose="020F0502020204030204" pitchFamily="34" charset="0"/>
              </a:rPr>
              <a:t>Step 4:</a:t>
            </a:r>
            <a:r>
              <a:rPr lang="en-US" sz="1800" kern="0" dirty="0">
                <a:solidFill>
                  <a:srgbClr val="000000"/>
                </a:solidFill>
                <a:effectLst/>
                <a:latin typeface="Times New Roman" panose="02020603050405020304" pitchFamily="18" charset="0"/>
                <a:ea typeface="Calibri" panose="020F0502020204030204" pitchFamily="34" charset="0"/>
              </a:rPr>
              <a:t> Let the robot move around and complete the map.</a:t>
            </a:r>
            <a:endParaRPr lang="en-US" sz="1800" dirty="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300"/>
              </a:spcBef>
              <a:spcAft>
                <a:spcPts val="0"/>
              </a:spcAft>
              <a:buFont typeface="Symbol" panose="05050102010706020507" pitchFamily="18" charset="2"/>
              <a:buChar char=""/>
            </a:pPr>
            <a:endParaRPr lang="en-US" sz="1800" dirty="0">
              <a:solidFill>
                <a:srgbClr val="000000"/>
              </a:solidFill>
              <a:effectLst/>
              <a:latin typeface="Times New Roman" panose="02020603050405020304" pitchFamily="18" charset="0"/>
              <a:ea typeface="Calibri" panose="020F0502020204030204" pitchFamily="34" charset="0"/>
            </a:endParaRPr>
          </a:p>
        </p:txBody>
      </p:sp>
      <p:pic>
        <p:nvPicPr>
          <p:cNvPr id="3" name="Picture 2" descr="A diagram of a scan matching&#10;&#10;Description automatically generated">
            <a:extLst>
              <a:ext uri="{FF2B5EF4-FFF2-40B4-BE49-F238E27FC236}">
                <a16:creationId xmlns:a16="http://schemas.microsoft.com/office/drawing/2014/main" id="{F40155CC-B670-BFC0-4DEC-D168BA537FB2}"/>
              </a:ext>
            </a:extLst>
          </p:cNvPr>
          <p:cNvPicPr>
            <a:picLocks noChangeAspect="1"/>
          </p:cNvPicPr>
          <p:nvPr/>
        </p:nvPicPr>
        <p:blipFill>
          <a:blip r:embed="rId3"/>
          <a:stretch>
            <a:fillRect/>
          </a:stretch>
        </p:blipFill>
        <p:spPr>
          <a:xfrm>
            <a:off x="2481370" y="1090401"/>
            <a:ext cx="7229260" cy="2591479"/>
          </a:xfrm>
          <a:prstGeom prst="rect">
            <a:avLst/>
          </a:prstGeom>
        </p:spPr>
      </p:pic>
      <p:sp>
        <p:nvSpPr>
          <p:cNvPr id="4" name="TextBox 3">
            <a:extLst>
              <a:ext uri="{FF2B5EF4-FFF2-40B4-BE49-F238E27FC236}">
                <a16:creationId xmlns:a16="http://schemas.microsoft.com/office/drawing/2014/main" id="{48998A99-A7B5-5DEE-F1FE-D73B30C2B4D4}"/>
              </a:ext>
            </a:extLst>
          </p:cNvPr>
          <p:cNvSpPr txBox="1"/>
          <p:nvPr/>
        </p:nvSpPr>
        <p:spPr>
          <a:xfrm>
            <a:off x="2810248" y="3587998"/>
            <a:ext cx="6094520" cy="34676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1. Map building process</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07424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5" y="331382"/>
            <a:ext cx="3174367" cy="952975"/>
          </a:xfrm>
          <a:prstGeom prst="rect">
            <a:avLst/>
          </a:prstGeom>
        </p:spPr>
      </p:pic>
      <p:graphicFrame>
        <p:nvGraphicFramePr>
          <p:cNvPr id="3" name="Table 2">
            <a:extLst>
              <a:ext uri="{FF2B5EF4-FFF2-40B4-BE49-F238E27FC236}">
                <a16:creationId xmlns:a16="http://schemas.microsoft.com/office/drawing/2014/main" id="{5B106813-0847-80A8-2D29-68A1301FF218}"/>
              </a:ext>
            </a:extLst>
          </p:cNvPr>
          <p:cNvGraphicFramePr>
            <a:graphicFrameLocks noGrp="1"/>
          </p:cNvGraphicFramePr>
          <p:nvPr>
            <p:extLst>
              <p:ext uri="{D42A27DB-BD31-4B8C-83A1-F6EECF244321}">
                <p14:modId xmlns:p14="http://schemas.microsoft.com/office/powerpoint/2010/main" val="1415000684"/>
              </p:ext>
            </p:extLst>
          </p:nvPr>
        </p:nvGraphicFramePr>
        <p:xfrm>
          <a:off x="1653915" y="2057400"/>
          <a:ext cx="5692157" cy="2743200"/>
        </p:xfrm>
        <a:graphic>
          <a:graphicData uri="http://schemas.openxmlformats.org/drawingml/2006/table">
            <a:tbl>
              <a:tblPr firstRow="1" bandRow="1">
                <a:tableStyleId>{5C22544A-7EE6-4342-B048-85BDC9FD1C3A}</a:tableStyleId>
              </a:tblPr>
              <a:tblGrid>
                <a:gridCol w="5692157">
                  <a:extLst>
                    <a:ext uri="{9D8B030D-6E8A-4147-A177-3AD203B41FA5}">
                      <a16:colId xmlns:a16="http://schemas.microsoft.com/office/drawing/2014/main" val="2915883511"/>
                    </a:ext>
                  </a:extLst>
                </a:gridCol>
              </a:tblGrid>
              <a:tr h="446530">
                <a:tc>
                  <a:txBody>
                    <a:bodyPr/>
                    <a:lstStyle/>
                    <a:p>
                      <a:r>
                        <a:rPr lang="en-US" sz="2400" dirty="0">
                          <a:latin typeface="Roboto" panose="02000000000000000000" pitchFamily="2" charset="0"/>
                          <a:ea typeface="Roboto" panose="02000000000000000000" pitchFamily="2" charset="0"/>
                          <a:cs typeface="Roboto" panose="02000000000000000000" pitchFamily="2" charset="0"/>
                        </a:rPr>
                        <a:t>Table of contents</a:t>
                      </a:r>
                    </a:p>
                  </a:txBody>
                  <a:tcPr/>
                </a:tc>
                <a:extLst>
                  <a:ext uri="{0D108BD9-81ED-4DB2-BD59-A6C34878D82A}">
                    <a16:rowId xmlns:a16="http://schemas.microsoft.com/office/drawing/2014/main" val="3039530462"/>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400" b="1" dirty="0">
                          <a:latin typeface="Roboto" panose="02000000000000000000" pitchFamily="2" charset="0"/>
                          <a:ea typeface="Roboto" panose="02000000000000000000" pitchFamily="2" charset="0"/>
                          <a:cs typeface="Roboto" panose="02000000000000000000" pitchFamily="2" charset="0"/>
                        </a:rPr>
                        <a:t>1 – Introduction</a:t>
                      </a:r>
                    </a:p>
                  </a:txBody>
                  <a:tcPr/>
                </a:tc>
                <a:extLst>
                  <a:ext uri="{0D108BD9-81ED-4DB2-BD59-A6C34878D82A}">
                    <a16:rowId xmlns:a16="http://schemas.microsoft.com/office/drawing/2014/main" val="1540551900"/>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400" b="1" dirty="0">
                          <a:latin typeface="Roboto" panose="02000000000000000000" pitchFamily="2" charset="0"/>
                          <a:ea typeface="Roboto" panose="02000000000000000000" pitchFamily="2" charset="0"/>
                          <a:cs typeface="Roboto" panose="02000000000000000000" pitchFamily="2" charset="0"/>
                        </a:rPr>
                        <a:t>2 – Hardware design</a:t>
                      </a:r>
                    </a:p>
                  </a:txBody>
                  <a:tcPr/>
                </a:tc>
                <a:extLst>
                  <a:ext uri="{0D108BD9-81ED-4DB2-BD59-A6C34878D82A}">
                    <a16:rowId xmlns:a16="http://schemas.microsoft.com/office/drawing/2014/main" val="1063716290"/>
                  </a:ext>
                </a:extLst>
              </a:tr>
              <a:tr h="370840">
                <a:tc>
                  <a:txBody>
                    <a:bodyPr/>
                    <a:lstStyle/>
                    <a:p>
                      <a:r>
                        <a:rPr lang="en-US" sz="2400" b="1" dirty="0">
                          <a:latin typeface="Roboto" panose="02000000000000000000" pitchFamily="2" charset="0"/>
                          <a:ea typeface="Roboto" panose="02000000000000000000" pitchFamily="2" charset="0"/>
                          <a:cs typeface="Roboto" panose="02000000000000000000" pitchFamily="2" charset="0"/>
                        </a:rPr>
                        <a:t>3 – Software design</a:t>
                      </a:r>
                      <a:endParaRPr lang="en-US" sz="24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3090577023"/>
                  </a:ext>
                </a:extLst>
              </a:tr>
              <a:tr h="370840">
                <a:tc>
                  <a:txBody>
                    <a:bodyPr/>
                    <a:lstStyle/>
                    <a:p>
                      <a:r>
                        <a:rPr lang="en-US" sz="2400" b="1" dirty="0">
                          <a:latin typeface="Roboto" panose="02000000000000000000" pitchFamily="2" charset="0"/>
                          <a:ea typeface="Roboto" panose="02000000000000000000" pitchFamily="2" charset="0"/>
                          <a:cs typeface="Roboto" panose="02000000000000000000" pitchFamily="2" charset="0"/>
                        </a:rPr>
                        <a:t>4 – Result</a:t>
                      </a:r>
                      <a:endParaRPr lang="en-US" sz="24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893383105"/>
                  </a:ext>
                </a:extLst>
              </a:tr>
              <a:tr h="370840">
                <a:tc>
                  <a:txBody>
                    <a:bodyPr/>
                    <a:lstStyle/>
                    <a:p>
                      <a:r>
                        <a:rPr lang="en-US" sz="2400" b="1" dirty="0">
                          <a:latin typeface="Roboto" panose="02000000000000000000" pitchFamily="2" charset="0"/>
                          <a:ea typeface="Roboto" panose="02000000000000000000" pitchFamily="2" charset="0"/>
                          <a:cs typeface="Roboto" panose="02000000000000000000" pitchFamily="2" charset="0"/>
                        </a:rPr>
                        <a:t>5 – Conclusion and Develop direction.</a:t>
                      </a:r>
                      <a:endParaRPr lang="en-US" sz="2400" dirty="0">
                        <a:latin typeface="Roboto" panose="02000000000000000000" pitchFamily="2" charset="0"/>
                        <a:ea typeface="Roboto" panose="02000000000000000000" pitchFamily="2" charset="0"/>
                        <a:cs typeface="Roboto" panose="02000000000000000000" pitchFamily="2" charset="0"/>
                      </a:endParaRPr>
                    </a:p>
                  </a:txBody>
                  <a:tcPr/>
                </a:tc>
                <a:extLst>
                  <a:ext uri="{0D108BD9-81ED-4DB2-BD59-A6C34878D82A}">
                    <a16:rowId xmlns:a16="http://schemas.microsoft.com/office/drawing/2014/main" val="1478746815"/>
                  </a:ext>
                </a:extLst>
              </a:tr>
            </a:tbl>
          </a:graphicData>
        </a:graphic>
      </p:graphicFrame>
    </p:spTree>
    <p:extLst>
      <p:ext uri="{BB962C8B-B14F-4D97-AF65-F5344CB8AC3E}">
        <p14:creationId xmlns:p14="http://schemas.microsoft.com/office/powerpoint/2010/main" val="1564834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0D8A8-AC79-CFF4-82AA-AD45AFA5C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BC30D8-4A55-99F9-4BF3-BD56F43DC5D3}"/>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Appendix- Navigation</a:t>
            </a:r>
          </a:p>
        </p:txBody>
      </p:sp>
      <p:sp>
        <p:nvSpPr>
          <p:cNvPr id="12" name="Slide Number Placeholder 11">
            <a:extLst>
              <a:ext uri="{FF2B5EF4-FFF2-40B4-BE49-F238E27FC236}">
                <a16:creationId xmlns:a16="http://schemas.microsoft.com/office/drawing/2014/main" id="{DCEC55A3-CB99-6E52-9FB3-7ACD15EDCFDD}"/>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29</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4" name="Picture 3" descr="A screenshot of a diagram&#10;&#10;Description automatically generated">
            <a:extLst>
              <a:ext uri="{FF2B5EF4-FFF2-40B4-BE49-F238E27FC236}">
                <a16:creationId xmlns:a16="http://schemas.microsoft.com/office/drawing/2014/main" id="{4748A54A-4E35-7111-4330-2E48997FDB2C}"/>
              </a:ext>
            </a:extLst>
          </p:cNvPr>
          <p:cNvPicPr>
            <a:picLocks noChangeAspect="1"/>
          </p:cNvPicPr>
          <p:nvPr/>
        </p:nvPicPr>
        <p:blipFill>
          <a:blip r:embed="rId3"/>
          <a:stretch>
            <a:fillRect/>
          </a:stretch>
        </p:blipFill>
        <p:spPr>
          <a:xfrm>
            <a:off x="1188998" y="1055204"/>
            <a:ext cx="9814004" cy="3906078"/>
          </a:xfrm>
          <a:prstGeom prst="rect">
            <a:avLst/>
          </a:prstGeom>
        </p:spPr>
      </p:pic>
      <p:sp>
        <p:nvSpPr>
          <p:cNvPr id="3" name="TextBox 2">
            <a:extLst>
              <a:ext uri="{FF2B5EF4-FFF2-40B4-BE49-F238E27FC236}">
                <a16:creationId xmlns:a16="http://schemas.microsoft.com/office/drawing/2014/main" id="{33A0FDDA-AEF8-7714-3C2B-0173500CA7CD}"/>
              </a:ext>
            </a:extLst>
          </p:cNvPr>
          <p:cNvSpPr txBox="1"/>
          <p:nvPr/>
        </p:nvSpPr>
        <p:spPr>
          <a:xfrm>
            <a:off x="2886448" y="5150966"/>
            <a:ext cx="6094520" cy="679673"/>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2. </a:t>
            </a:r>
            <a:r>
              <a:rPr lang="en-US" sz="1800" i="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Relationship between essential nodes and topics on the navigation packages configuration</a:t>
            </a:r>
            <a:r>
              <a:rPr lang="en-US" sz="1600" i="1" kern="0" dirty="0">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1600" i="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306287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A6880-0D06-08FD-6717-B16A3771FC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26F626-6D24-0B0B-301A-BCD5AA5B2FAA}"/>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Appendix- Dijkstra algorithm.</a:t>
            </a:r>
            <a:br>
              <a:rPr lang="en-US" sz="1800" b="1" u="none" strike="noStrike" kern="0" spc="0" dirty="0">
                <a:effectLst/>
                <a:latin typeface="Times New Roman" panose="02020603050405020304" pitchFamily="18" charset="0"/>
                <a:ea typeface="Times New Roman" panose="02020603050405020304" pitchFamily="18" charset="0"/>
              </a:rPr>
            </a:b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2" name="Slide Number Placeholder 11">
            <a:extLst>
              <a:ext uri="{FF2B5EF4-FFF2-40B4-BE49-F238E27FC236}">
                <a16:creationId xmlns:a16="http://schemas.microsoft.com/office/drawing/2014/main" id="{4DC1C961-F90B-0463-B7FC-C80C40EB11B7}"/>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30</a:t>
            </a:fld>
            <a:endParaRPr lang="en-US" sz="1400">
              <a:latin typeface="Roboto" panose="02000000000000000000" pitchFamily="2" charset="0"/>
              <a:ea typeface="Roboto" panose="02000000000000000000" pitchFamily="2" charset="0"/>
              <a:cs typeface="Roboto" panose="02000000000000000000" pitchFamily="2" charset="0"/>
            </a:endParaRPr>
          </a:p>
        </p:txBody>
      </p:sp>
      <p:pic>
        <p:nvPicPr>
          <p:cNvPr id="3" name="Picture 2" descr="A pixelated image of a red and blue background&#10;&#10;Description automatically generated with medium confidence">
            <a:extLst>
              <a:ext uri="{FF2B5EF4-FFF2-40B4-BE49-F238E27FC236}">
                <a16:creationId xmlns:a16="http://schemas.microsoft.com/office/drawing/2014/main" id="{2529DE31-F92A-33B3-C1B4-6FC46AB26D28}"/>
              </a:ext>
            </a:extLst>
          </p:cNvPr>
          <p:cNvPicPr>
            <a:picLocks noChangeAspect="1"/>
          </p:cNvPicPr>
          <p:nvPr/>
        </p:nvPicPr>
        <p:blipFill>
          <a:blip r:embed="rId3"/>
          <a:stretch>
            <a:fillRect/>
          </a:stretch>
        </p:blipFill>
        <p:spPr>
          <a:xfrm>
            <a:off x="1193799" y="1281728"/>
            <a:ext cx="4660711" cy="3276825"/>
          </a:xfrm>
          <a:prstGeom prst="rect">
            <a:avLst/>
          </a:prstGeom>
        </p:spPr>
      </p:pic>
      <p:sp>
        <p:nvSpPr>
          <p:cNvPr id="4" name="TextBox 3">
            <a:extLst>
              <a:ext uri="{FF2B5EF4-FFF2-40B4-BE49-F238E27FC236}">
                <a16:creationId xmlns:a16="http://schemas.microsoft.com/office/drawing/2014/main" id="{F52B69B3-2E90-3897-920D-B27D50D6872C}"/>
              </a:ext>
            </a:extLst>
          </p:cNvPr>
          <p:cNvSpPr txBox="1"/>
          <p:nvPr/>
        </p:nvSpPr>
        <p:spPr>
          <a:xfrm>
            <a:off x="476894" y="4711208"/>
            <a:ext cx="6094520" cy="377796"/>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3. </a:t>
            </a:r>
            <a:r>
              <a:rPr lang="en-US" sz="1800" i="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Path planning using Dijkstra's algorithm.</a:t>
            </a:r>
            <a:endParaRPr lang="en-US" sz="1600" i="1" dirty="0">
              <a:latin typeface="Roboto" panose="02000000000000000000" pitchFamily="2" charset="0"/>
              <a:ea typeface="Roboto" panose="02000000000000000000" pitchFamily="2" charset="0"/>
              <a:cs typeface="Roboto" panose="02000000000000000000" pitchFamily="2" charset="0"/>
            </a:endParaRPr>
          </a:p>
        </p:txBody>
      </p:sp>
      <p:pic>
        <p:nvPicPr>
          <p:cNvPr id="10" name="Picture 9" descr="A diagram of a hexagon with numbers and points&#10;&#10;Description automatically generated">
            <a:extLst>
              <a:ext uri="{FF2B5EF4-FFF2-40B4-BE49-F238E27FC236}">
                <a16:creationId xmlns:a16="http://schemas.microsoft.com/office/drawing/2014/main" id="{205062E1-848B-C6D6-C707-7FBF19CBD5BB}"/>
              </a:ext>
            </a:extLst>
          </p:cNvPr>
          <p:cNvPicPr>
            <a:picLocks noChangeAspect="1"/>
          </p:cNvPicPr>
          <p:nvPr/>
        </p:nvPicPr>
        <p:blipFill>
          <a:blip r:embed="rId4"/>
          <a:stretch>
            <a:fillRect/>
          </a:stretch>
        </p:blipFill>
        <p:spPr>
          <a:xfrm>
            <a:off x="6571414" y="1958862"/>
            <a:ext cx="4182997" cy="2542858"/>
          </a:xfrm>
          <a:prstGeom prst="rect">
            <a:avLst/>
          </a:prstGeom>
        </p:spPr>
      </p:pic>
      <p:sp>
        <p:nvSpPr>
          <p:cNvPr id="13" name="TextBox 12">
            <a:extLst>
              <a:ext uri="{FF2B5EF4-FFF2-40B4-BE49-F238E27FC236}">
                <a16:creationId xmlns:a16="http://schemas.microsoft.com/office/drawing/2014/main" id="{B3FDA4EE-4C4C-2EA6-B00F-30E8B815BB83}"/>
              </a:ext>
            </a:extLst>
          </p:cNvPr>
          <p:cNvSpPr txBox="1"/>
          <p:nvPr/>
        </p:nvSpPr>
        <p:spPr>
          <a:xfrm>
            <a:off x="7048500" y="4711208"/>
            <a:ext cx="6096000" cy="369332"/>
          </a:xfrm>
          <a:prstGeom prst="rect">
            <a:avLst/>
          </a:prstGeom>
          <a:noFill/>
        </p:spPr>
        <p:txBody>
          <a:bodyPr wrap="square">
            <a:spAutoFit/>
          </a:bodyPr>
          <a:lstStyle/>
          <a:p>
            <a:r>
              <a:rPr lang="en-US" sz="1800" dirty="0">
                <a:latin typeface="Times New Roman" panose="02020603050405020304" pitchFamily="18" charset="0"/>
                <a:ea typeface="Roboto" panose="02000000000000000000" pitchFamily="2" charset="0"/>
                <a:cs typeface="Times New Roman" panose="02020603050405020304" pitchFamily="18" charset="0"/>
              </a:rPr>
              <a:t>Figure 4. </a:t>
            </a:r>
            <a:r>
              <a:rPr lang="vi-VN"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Dijkstra Algorithm</a:t>
            </a:r>
            <a:r>
              <a:rPr lang="vi-VN" sz="1800" kern="0" dirty="0">
                <a:solidFill>
                  <a:srgbClr val="000000"/>
                </a:solidFill>
                <a:effectLst/>
                <a:latin typeface="Times New Roman" panose="02020603050405020304" pitchFamily="18" charset="0"/>
                <a:ea typeface="Calibri" panose="020F0502020204030204" pitchFamily="34" charset="0"/>
              </a:rPr>
              <a:t>.</a:t>
            </a:r>
            <a:endParaRPr lang="en-US" dirty="0"/>
          </a:p>
        </p:txBody>
      </p:sp>
    </p:spTree>
    <p:extLst>
      <p:ext uri="{BB962C8B-B14F-4D97-AF65-F5344CB8AC3E}">
        <p14:creationId xmlns:p14="http://schemas.microsoft.com/office/powerpoint/2010/main" val="22980503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6F588-0922-E8A1-E62A-73E30D834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0B837-3D7B-5F7B-8CDC-DFF98954EAE0}"/>
              </a:ext>
            </a:extLst>
          </p:cNvPr>
          <p:cNvSpPr>
            <a:spLocks noGrp="1"/>
          </p:cNvSpPr>
          <p:nvPr>
            <p:ph type="title"/>
          </p:nvPr>
        </p:nvSpPr>
        <p:spPr>
          <a:xfrm>
            <a:off x="338736" y="146875"/>
            <a:ext cx="11514528" cy="436098"/>
          </a:xfrm>
        </p:spPr>
        <p:txBody>
          <a:bodyPr/>
          <a:lstStyle/>
          <a:p>
            <a:r>
              <a:rPr lang="en-US" dirty="0">
                <a:latin typeface="Roboto" panose="02000000000000000000" pitchFamily="2" charset="0"/>
                <a:ea typeface="Roboto" panose="02000000000000000000" pitchFamily="2" charset="0"/>
                <a:cs typeface="Roboto" panose="02000000000000000000" pitchFamily="2" charset="0"/>
              </a:rPr>
              <a:t>Appendix- AMCL Algorithm and DWA Algorithm.</a:t>
            </a:r>
            <a:br>
              <a:rPr lang="en-US" sz="1800" b="1" u="none" strike="noStrike" kern="0" spc="0" dirty="0">
                <a:effectLst/>
                <a:latin typeface="Times New Roman" panose="02020603050405020304" pitchFamily="18" charset="0"/>
                <a:ea typeface="Times New Roman" panose="02020603050405020304" pitchFamily="18" charset="0"/>
              </a:rPr>
            </a:b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2" name="Slide Number Placeholder 11">
            <a:extLst>
              <a:ext uri="{FF2B5EF4-FFF2-40B4-BE49-F238E27FC236}">
                <a16:creationId xmlns:a16="http://schemas.microsoft.com/office/drawing/2014/main" id="{0DC0E03E-6BA3-6EF2-25C0-8C295FD0DC53}"/>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31</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6" name="TextBox 5">
            <a:extLst>
              <a:ext uri="{FF2B5EF4-FFF2-40B4-BE49-F238E27FC236}">
                <a16:creationId xmlns:a16="http://schemas.microsoft.com/office/drawing/2014/main" id="{16149197-A7E8-D4DA-8EFC-4C9D1B84555E}"/>
              </a:ext>
            </a:extLst>
          </p:cNvPr>
          <p:cNvSpPr txBox="1"/>
          <p:nvPr/>
        </p:nvSpPr>
        <p:spPr>
          <a:xfrm>
            <a:off x="110145" y="5004628"/>
            <a:ext cx="6094520" cy="68993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5. </a:t>
            </a:r>
            <a:r>
              <a:rPr lang="en-US" i="1" dirty="0">
                <a:latin typeface="Times New Roman" panose="02020603050405020304" pitchFamily="18" charset="0"/>
                <a:cs typeface="Times New Roman" panose="02020603050405020304" pitchFamily="18" charset="0"/>
              </a:rPr>
              <a:t>AMCL process for robot pose estimation</a:t>
            </a:r>
          </a:p>
          <a:p>
            <a:pPr algn="ctr">
              <a:lnSpc>
                <a:spcPct val="110000"/>
              </a:lnSpc>
              <a:spcBef>
                <a:spcPts val="300"/>
              </a:spcBef>
            </a:pPr>
            <a:endParaRPr lang="en-US" sz="1600" i="1" dirty="0">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F2404B88-F55C-B39D-DF65-43859B430DEB}"/>
              </a:ext>
            </a:extLst>
          </p:cNvPr>
          <p:cNvPicPr>
            <a:picLocks noChangeAspect="1"/>
          </p:cNvPicPr>
          <p:nvPr/>
        </p:nvPicPr>
        <p:blipFill>
          <a:blip r:embed="rId3"/>
          <a:stretch>
            <a:fillRect/>
          </a:stretch>
        </p:blipFill>
        <p:spPr>
          <a:xfrm>
            <a:off x="1371366" y="1750798"/>
            <a:ext cx="3353268" cy="3077004"/>
          </a:xfrm>
          <a:prstGeom prst="rect">
            <a:avLst/>
          </a:prstGeom>
        </p:spPr>
      </p:pic>
      <p:pic>
        <p:nvPicPr>
          <p:cNvPr id="9" name="Picture 8">
            <a:extLst>
              <a:ext uri="{FF2B5EF4-FFF2-40B4-BE49-F238E27FC236}">
                <a16:creationId xmlns:a16="http://schemas.microsoft.com/office/drawing/2014/main" id="{E7EA7726-B09B-E51B-48BF-FE383720D35D}"/>
              </a:ext>
            </a:extLst>
          </p:cNvPr>
          <p:cNvPicPr>
            <a:picLocks noChangeAspect="1"/>
          </p:cNvPicPr>
          <p:nvPr/>
        </p:nvPicPr>
        <p:blipFill>
          <a:blip r:embed="rId4"/>
          <a:stretch>
            <a:fillRect/>
          </a:stretch>
        </p:blipFill>
        <p:spPr>
          <a:xfrm>
            <a:off x="5811243" y="1750798"/>
            <a:ext cx="5121223" cy="2846602"/>
          </a:xfrm>
          <a:prstGeom prst="rect">
            <a:avLst/>
          </a:prstGeom>
        </p:spPr>
      </p:pic>
      <p:sp>
        <p:nvSpPr>
          <p:cNvPr id="10" name="TextBox 9">
            <a:extLst>
              <a:ext uri="{FF2B5EF4-FFF2-40B4-BE49-F238E27FC236}">
                <a16:creationId xmlns:a16="http://schemas.microsoft.com/office/drawing/2014/main" id="{CE994A5F-1097-6A45-0D59-0C2445871D36}"/>
              </a:ext>
            </a:extLst>
          </p:cNvPr>
          <p:cNvSpPr txBox="1"/>
          <p:nvPr/>
        </p:nvSpPr>
        <p:spPr>
          <a:xfrm>
            <a:off x="5324594" y="5004628"/>
            <a:ext cx="6094520" cy="689932"/>
          </a:xfrm>
          <a:prstGeom prst="rect">
            <a:avLst/>
          </a:prstGeom>
          <a:noFill/>
        </p:spPr>
        <p:txBody>
          <a:bodyPr wrap="square">
            <a:spAutoFit/>
          </a:bodyPr>
          <a:lstStyle/>
          <a:p>
            <a:pPr algn="ctr">
              <a:lnSpc>
                <a:spcPct val="110000"/>
              </a:lnSpc>
              <a:spcBef>
                <a:spcPts val="300"/>
              </a:spcBef>
            </a:pPr>
            <a:r>
              <a:rPr lang="en-US" sz="1600" i="1" dirty="0">
                <a:latin typeface="Roboto" panose="02000000000000000000" pitchFamily="2" charset="0"/>
                <a:ea typeface="Roboto" panose="02000000000000000000" pitchFamily="2" charset="0"/>
                <a:cs typeface="Roboto" panose="02000000000000000000" pitchFamily="2" charset="0"/>
              </a:rPr>
              <a:t>Figure 6. </a:t>
            </a:r>
            <a:r>
              <a:rPr lang="en-US" i="1" dirty="0">
                <a:latin typeface="Times New Roman" panose="02020603050405020304" pitchFamily="18" charset="0"/>
                <a:cs typeface="Times New Roman" panose="02020603050405020304" pitchFamily="18" charset="0"/>
              </a:rPr>
              <a:t>DWA algorithm.</a:t>
            </a:r>
          </a:p>
          <a:p>
            <a:pPr algn="ctr">
              <a:lnSpc>
                <a:spcPct val="110000"/>
              </a:lnSpc>
              <a:spcBef>
                <a:spcPts val="300"/>
              </a:spcBef>
            </a:pPr>
            <a:endParaRPr lang="en-US" sz="1600" i="1"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48468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27C12B-D145-2B55-2CCF-CC9A4BE64F14}"/>
              </a:ext>
            </a:extLst>
          </p:cNvPr>
          <p:cNvSpPr txBox="1"/>
          <p:nvPr/>
        </p:nvSpPr>
        <p:spPr>
          <a:xfrm>
            <a:off x="1586882" y="2607361"/>
            <a:ext cx="9157318" cy="707886"/>
          </a:xfrm>
          <a:prstGeom prst="rect">
            <a:avLst/>
          </a:prstGeom>
          <a:noFill/>
        </p:spPr>
        <p:txBody>
          <a:bodyPr wrap="square">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1. Introduction</a:t>
            </a:r>
          </a:p>
        </p:txBody>
      </p:sp>
    </p:spTree>
    <p:extLst>
      <p:ext uri="{BB962C8B-B14F-4D97-AF65-F5344CB8AC3E}">
        <p14:creationId xmlns:p14="http://schemas.microsoft.com/office/powerpoint/2010/main" val="4114893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AD7A2-9C2E-26AB-67EF-C200EB83AE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DBE52E-A419-3816-DAB4-C977BF2EBD2C}"/>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1.1</a:t>
            </a:r>
            <a:r>
              <a:rPr lang="en-US" sz="2800" dirty="0">
                <a:effectLst/>
                <a:latin typeface="Roboto" panose="02000000000000000000" pitchFamily="2" charset="0"/>
                <a:ea typeface="Roboto" panose="02000000000000000000" pitchFamily="2" charset="0"/>
                <a:cs typeface="Roboto" panose="02000000000000000000" pitchFamily="2" charset="0"/>
              </a:rPr>
              <a:t> i</a:t>
            </a:r>
            <a:r>
              <a:rPr lang="en-US" dirty="0">
                <a:latin typeface="Roboto" panose="02000000000000000000" pitchFamily="2" charset="0"/>
                <a:ea typeface="Roboto" panose="02000000000000000000" pitchFamily="2" charset="0"/>
                <a:cs typeface="Roboto" panose="02000000000000000000" pitchFamily="2" charset="0"/>
              </a:rPr>
              <a:t>ntroduction - SLAM</a:t>
            </a:r>
          </a:p>
        </p:txBody>
      </p:sp>
      <p:sp>
        <p:nvSpPr>
          <p:cNvPr id="12" name="Slide Number Placeholder 11">
            <a:extLst>
              <a:ext uri="{FF2B5EF4-FFF2-40B4-BE49-F238E27FC236}">
                <a16:creationId xmlns:a16="http://schemas.microsoft.com/office/drawing/2014/main" id="{EA18C838-F38D-180A-1B65-DE34AF11A486}"/>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4</a:t>
            </a:fld>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6" name="Rectangle 1">
            <a:extLst>
              <a:ext uri="{FF2B5EF4-FFF2-40B4-BE49-F238E27FC236}">
                <a16:creationId xmlns:a16="http://schemas.microsoft.com/office/drawing/2014/main" id="{B6B0BD8F-D5C5-6E5C-C95A-C585EE1DA3B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E13A039B-5F42-7514-CB00-C749E77CA98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Text Placeholder 2">
            <a:extLst>
              <a:ext uri="{FF2B5EF4-FFF2-40B4-BE49-F238E27FC236}">
                <a16:creationId xmlns:a16="http://schemas.microsoft.com/office/drawing/2014/main" id="{6CCB0ACD-FD49-ADB2-1721-B2CC71768C01}"/>
              </a:ext>
            </a:extLst>
          </p:cNvPr>
          <p:cNvSpPr txBox="1">
            <a:spLocks/>
          </p:cNvSpPr>
          <p:nvPr/>
        </p:nvSpPr>
        <p:spPr>
          <a:xfrm>
            <a:off x="1063482" y="1236780"/>
            <a:ext cx="3859920" cy="4384440"/>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6600" dirty="0">
                <a:solidFill>
                  <a:srgbClr val="000000"/>
                </a:solidFill>
              </a:rPr>
              <a:t>S</a:t>
            </a:r>
            <a:r>
              <a:rPr lang="en-US" sz="3600" dirty="0"/>
              <a:t>imultaneous</a:t>
            </a:r>
            <a:r>
              <a:rPr lang="en-US" sz="6600" dirty="0"/>
              <a:t>  </a:t>
            </a:r>
          </a:p>
          <a:p>
            <a:pPr>
              <a:buFont typeface="Arial" panose="020B0604020202020204" pitchFamily="34" charset="0"/>
              <a:buNone/>
            </a:pPr>
            <a:r>
              <a:rPr lang="en-US" sz="6600" dirty="0"/>
              <a:t>L</a:t>
            </a:r>
            <a:r>
              <a:rPr lang="en-US" sz="3600" dirty="0"/>
              <a:t>ocalization</a:t>
            </a:r>
          </a:p>
          <a:p>
            <a:pPr>
              <a:buFont typeface="Arial" panose="020B0604020202020204" pitchFamily="34" charset="0"/>
              <a:buNone/>
            </a:pPr>
            <a:r>
              <a:rPr lang="en-US" sz="6600" dirty="0"/>
              <a:t>A</a:t>
            </a:r>
            <a:r>
              <a:rPr lang="en-US" sz="3600" dirty="0"/>
              <a:t>nd</a:t>
            </a:r>
          </a:p>
          <a:p>
            <a:pPr>
              <a:buFont typeface="Arial" panose="020B0604020202020204" pitchFamily="34" charset="0"/>
              <a:buNone/>
            </a:pPr>
            <a:r>
              <a:rPr lang="en-US" sz="6600" dirty="0"/>
              <a:t>M</a:t>
            </a:r>
            <a:r>
              <a:rPr lang="en-US" sz="3600" dirty="0"/>
              <a:t>apping</a:t>
            </a:r>
          </a:p>
        </p:txBody>
      </p:sp>
      <p:pic>
        <p:nvPicPr>
          <p:cNvPr id="9" name="Picture 8" descr="No description available.">
            <a:extLst>
              <a:ext uri="{FF2B5EF4-FFF2-40B4-BE49-F238E27FC236}">
                <a16:creationId xmlns:a16="http://schemas.microsoft.com/office/drawing/2014/main" id="{3468B45D-4DCA-CB9C-4959-CDC6F1653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637772" y="700932"/>
            <a:ext cx="4486811" cy="51437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14260F6-3226-AF0A-D4DA-7FED61C44C99}"/>
              </a:ext>
            </a:extLst>
          </p:cNvPr>
          <p:cNvSpPr txBox="1"/>
          <p:nvPr/>
        </p:nvSpPr>
        <p:spPr>
          <a:xfrm>
            <a:off x="5522670" y="5621220"/>
            <a:ext cx="4429991" cy="338554"/>
          </a:xfrm>
          <a:prstGeom prst="rect">
            <a:avLst/>
          </a:prstGeom>
          <a:noFill/>
        </p:spPr>
        <p:txBody>
          <a:bodyPr wrap="square" lIns="91440" tIns="45720" rIns="91440" bIns="45720" rtlCol="0" anchor="t">
            <a:spAutoFit/>
          </a:bodyPr>
          <a:lstStyle/>
          <a:p>
            <a:pPr algn="ctr"/>
            <a:r>
              <a:rPr lang="en-US" sz="1600" i="1"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Figures 1.1. Apply slam to build a map. </a:t>
            </a:r>
          </a:p>
        </p:txBody>
      </p:sp>
    </p:spTree>
    <p:extLst>
      <p:ext uri="{BB962C8B-B14F-4D97-AF65-F5344CB8AC3E}">
        <p14:creationId xmlns:p14="http://schemas.microsoft.com/office/powerpoint/2010/main" val="353206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E9DD91-0E21-4C5F-AE71-A105EDCC3F9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1.2</a:t>
            </a:r>
            <a:r>
              <a:rPr lang="en-US" sz="2800" dirty="0">
                <a:effectLst/>
                <a:latin typeface="Roboto" panose="02000000000000000000" pitchFamily="2" charset="0"/>
                <a:ea typeface="Roboto" panose="02000000000000000000" pitchFamily="2" charset="0"/>
                <a:cs typeface="Roboto" panose="02000000000000000000" pitchFamily="2" charset="0"/>
              </a:rPr>
              <a:t> i</a:t>
            </a:r>
            <a:r>
              <a:rPr lang="en-US" dirty="0">
                <a:latin typeface="Roboto" panose="02000000000000000000" pitchFamily="2" charset="0"/>
                <a:ea typeface="Roboto" panose="02000000000000000000" pitchFamily="2" charset="0"/>
                <a:cs typeface="Roboto" panose="02000000000000000000" pitchFamily="2" charset="0"/>
              </a:rPr>
              <a:t>ntroduction – the goals of project</a:t>
            </a:r>
          </a:p>
        </p:txBody>
      </p:sp>
      <p:sp>
        <p:nvSpPr>
          <p:cNvPr id="11" name="TextBox 10">
            <a:extLst>
              <a:ext uri="{FF2B5EF4-FFF2-40B4-BE49-F238E27FC236}">
                <a16:creationId xmlns:a16="http://schemas.microsoft.com/office/drawing/2014/main" id="{243C2AE6-0266-7904-BA95-0319DFA23739}"/>
              </a:ext>
            </a:extLst>
          </p:cNvPr>
          <p:cNvSpPr txBox="1"/>
          <p:nvPr/>
        </p:nvSpPr>
        <p:spPr>
          <a:xfrm>
            <a:off x="338735" y="1084597"/>
            <a:ext cx="7083971" cy="12099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indent="360045" algn="just">
              <a:lnSpc>
                <a:spcPct val="110000"/>
              </a:lnSpc>
              <a:spcBef>
                <a:spcPts val="300"/>
              </a:spcBef>
              <a:spcAft>
                <a:spcPts val="0"/>
              </a:spcAft>
            </a:pPr>
            <a:endParaRPr lang="en-US" sz="2100" dirty="0">
              <a:solidFill>
                <a:srgbClr val="000000"/>
              </a:solidFill>
              <a:latin typeface="Times New Roman" panose="02020603050405020304" pitchFamily="18" charset="0"/>
              <a:ea typeface="Roboto" panose="02000000000000000000" pitchFamily="2" charset="0"/>
              <a:cs typeface="Times New Roman" panose="02020603050405020304" pitchFamily="18" charset="0"/>
            </a:endParaRPr>
          </a:p>
          <a:p>
            <a:pPr marL="0" marR="0" indent="360045" algn="just">
              <a:lnSpc>
                <a:spcPct val="110000"/>
              </a:lnSpc>
              <a:spcBef>
                <a:spcPts val="300"/>
              </a:spcBef>
              <a:spcAft>
                <a:spcPts val="0"/>
              </a:spcAft>
            </a:pPr>
            <a:endParaRPr lang="en-US" sz="210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endParaRPr>
          </a:p>
          <a:p>
            <a:pPr marL="0" marR="0" indent="360045" algn="just">
              <a:lnSpc>
                <a:spcPct val="110000"/>
              </a:lnSpc>
              <a:spcBef>
                <a:spcPts val="300"/>
              </a:spcBef>
              <a:spcAft>
                <a:spcPts val="0"/>
              </a:spcAft>
            </a:pPr>
            <a:endParaRPr lang="en-US" sz="2100" dirty="0">
              <a:solidFill>
                <a:srgbClr val="000000"/>
              </a:solidFill>
              <a:effectLst/>
              <a:latin typeface="Times New Roman" panose="02020603050405020304" pitchFamily="18" charset="0"/>
              <a:ea typeface="Roboto" panose="02000000000000000000" pitchFamily="2"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E1A9D04C-EBC9-2FD6-AA43-F2BB63F14231}"/>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5</a:t>
            </a:fld>
            <a:endParaRPr lang="en-US" sz="1400" dirty="0">
              <a:latin typeface="Roboto" panose="02000000000000000000" pitchFamily="2" charset="0"/>
              <a:ea typeface="Roboto" panose="02000000000000000000" pitchFamily="2" charset="0"/>
              <a:cs typeface="Roboto" panose="02000000000000000000" pitchFamily="2" charset="0"/>
            </a:endParaRPr>
          </a:p>
        </p:txBody>
      </p:sp>
      <p:sp>
        <p:nvSpPr>
          <p:cNvPr id="6" name="Rectangle 1">
            <a:extLst>
              <a:ext uri="{FF2B5EF4-FFF2-40B4-BE49-F238E27FC236}">
                <a16:creationId xmlns:a16="http://schemas.microsoft.com/office/drawing/2014/main" id="{1988F765-2128-8BCD-9C00-001F7B22EC2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1EAA6C8E-0947-3B57-4F30-9A9A3183A42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807BE2A0-52E8-26C6-412C-020D97DD184F}"/>
              </a:ext>
            </a:extLst>
          </p:cNvPr>
          <p:cNvSpPr txBox="1"/>
          <p:nvPr/>
        </p:nvSpPr>
        <p:spPr>
          <a:xfrm>
            <a:off x="4176470" y="3293333"/>
            <a:ext cx="4429991" cy="338554"/>
          </a:xfrm>
          <a:prstGeom prst="rect">
            <a:avLst/>
          </a:prstGeom>
          <a:noFill/>
        </p:spPr>
        <p:txBody>
          <a:bodyPr wrap="square" lIns="91440" tIns="45720" rIns="91440" bIns="45720" rtlCol="0" anchor="t">
            <a:spAutoFit/>
          </a:bodyPr>
          <a:lstStyle/>
          <a:p>
            <a:pPr algn="ctr"/>
            <a:r>
              <a:rPr lang="en-US" sz="1600" i="1" dirty="0">
                <a:solidFill>
                  <a:schemeClr val="bg2">
                    <a:lumMod val="25000"/>
                  </a:schemeClr>
                </a:solidFill>
                <a:latin typeface="Roboto" panose="02000000000000000000" pitchFamily="2" charset="0"/>
                <a:ea typeface="Roboto" panose="02000000000000000000" pitchFamily="2" charset="0"/>
                <a:cs typeface="Roboto" panose="02000000000000000000" pitchFamily="2" charset="0"/>
              </a:rPr>
              <a:t>Figures 1.2. 3d robot model design. </a:t>
            </a:r>
          </a:p>
        </p:txBody>
      </p:sp>
      <p:sp>
        <p:nvSpPr>
          <p:cNvPr id="5" name="TextBox 4">
            <a:extLst>
              <a:ext uri="{FF2B5EF4-FFF2-40B4-BE49-F238E27FC236}">
                <a16:creationId xmlns:a16="http://schemas.microsoft.com/office/drawing/2014/main" id="{1EA26B07-CB69-3538-C26F-5CCF6FBD9F5D}"/>
              </a:ext>
            </a:extLst>
          </p:cNvPr>
          <p:cNvSpPr txBox="1"/>
          <p:nvPr/>
        </p:nvSpPr>
        <p:spPr>
          <a:xfrm>
            <a:off x="502152" y="3564667"/>
            <a:ext cx="11025284" cy="2065245"/>
          </a:xfrm>
          <a:prstGeom prst="rect">
            <a:avLst/>
          </a:prstGeom>
          <a:noFill/>
        </p:spPr>
        <p:txBody>
          <a:bodyPr wrap="square">
            <a:spAutoFit/>
          </a:bodyPr>
          <a:lstStyle/>
          <a:p>
            <a:pPr marR="0" lvl="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a:p>
            <a:pPr marL="342900" marR="0" lvl="0" indent="-342900" algn="just">
              <a:lnSpc>
                <a:spcPct val="110000"/>
              </a:lnSpc>
              <a:spcBef>
                <a:spcPts val="0"/>
              </a:spcBef>
              <a:spcAft>
                <a:spcPts val="0"/>
              </a:spcAft>
              <a:buFont typeface="Symbol" panose="05050102010706020507" pitchFamily="18" charset="2"/>
              <a:buChar char=""/>
            </a:pPr>
            <a:r>
              <a:rPr lang="en-US" sz="2000" dirty="0">
                <a:solidFill>
                  <a:srgbClr val="000000"/>
                </a:solidFill>
                <a:effectLst/>
                <a:latin typeface="Times New Roman" panose="02020603050405020304" pitchFamily="18" charset="0"/>
                <a:ea typeface="Calibri" panose="020F0502020204030204" pitchFamily="34" charset="0"/>
              </a:rPr>
              <a:t>Simulate and navigate robots on Gazebo and </a:t>
            </a:r>
            <a:r>
              <a:rPr lang="en-US" sz="2000" dirty="0" err="1">
                <a:solidFill>
                  <a:srgbClr val="000000"/>
                </a:solidFill>
                <a:effectLst/>
                <a:latin typeface="Times New Roman" panose="02020603050405020304" pitchFamily="18" charset="0"/>
                <a:ea typeface="Calibri" panose="020F0502020204030204" pitchFamily="34" charset="0"/>
              </a:rPr>
              <a:t>Rviz</a:t>
            </a:r>
            <a:r>
              <a:rPr lang="en-US" sz="2000" dirty="0">
                <a:solidFill>
                  <a:srgbClr val="000000"/>
                </a:solidFill>
                <a:effectLst/>
                <a:latin typeface="Times New Roman" panose="02020603050405020304" pitchFamily="18" charset="0"/>
                <a:ea typeface="Calibri" panose="020F0502020204030204" pitchFamily="34" charset="0"/>
              </a:rPr>
              <a:t>.</a:t>
            </a:r>
          </a:p>
          <a:p>
            <a:pPr marL="342900" marR="0" lvl="0" indent="-342900" algn="just">
              <a:lnSpc>
                <a:spcPct val="110000"/>
              </a:lnSpc>
              <a:spcBef>
                <a:spcPts val="0"/>
              </a:spcBef>
              <a:spcAft>
                <a:spcPts val="0"/>
              </a:spcAft>
              <a:buFont typeface="Symbol" panose="05050102010706020507" pitchFamily="18" charset="2"/>
              <a:buChar char=""/>
            </a:pPr>
            <a:r>
              <a:rPr lang="en-US" sz="2000" dirty="0">
                <a:solidFill>
                  <a:srgbClr val="000000"/>
                </a:solidFill>
                <a:effectLst/>
                <a:latin typeface="Times New Roman" panose="02020603050405020304" pitchFamily="18" charset="0"/>
                <a:ea typeface="Calibri" panose="020F0502020204030204" pitchFamily="34" charset="0"/>
              </a:rPr>
              <a:t>Robots are capable of building a map in unknown space.</a:t>
            </a:r>
          </a:p>
          <a:p>
            <a:pPr marL="342900" marR="0" lvl="0" indent="-342900" algn="just">
              <a:lnSpc>
                <a:spcPct val="110000"/>
              </a:lnSpc>
              <a:spcBef>
                <a:spcPts val="0"/>
              </a:spcBef>
              <a:spcAft>
                <a:spcPts val="0"/>
              </a:spcAft>
              <a:buFont typeface="Symbol" panose="05050102010706020507" pitchFamily="18" charset="2"/>
              <a:buChar char=""/>
            </a:pPr>
            <a:r>
              <a:rPr lang="en-US" sz="2000" dirty="0">
                <a:solidFill>
                  <a:srgbClr val="000000"/>
                </a:solidFill>
                <a:latin typeface="Times New Roman" panose="02020603050405020304" pitchFamily="18" charset="0"/>
                <a:ea typeface="Calibri" panose="020F0502020204030204" pitchFamily="34" charset="0"/>
              </a:rPr>
              <a:t>R</a:t>
            </a:r>
            <a:r>
              <a:rPr lang="en-US" sz="2000" dirty="0">
                <a:solidFill>
                  <a:srgbClr val="000000"/>
                </a:solidFill>
                <a:effectLst/>
                <a:latin typeface="Times New Roman" panose="02020603050405020304" pitchFamily="18" charset="0"/>
                <a:ea typeface="Calibri" panose="020F0502020204030204" pitchFamily="34" charset="0"/>
              </a:rPr>
              <a:t>obot can find the shortest path to the destination.</a:t>
            </a:r>
          </a:p>
          <a:p>
            <a:pPr marL="342900" marR="0" lvl="0" indent="-342900" algn="just">
              <a:lnSpc>
                <a:spcPct val="110000"/>
              </a:lnSpc>
              <a:spcBef>
                <a:spcPts val="0"/>
              </a:spcBef>
              <a:spcAft>
                <a:spcPts val="0"/>
              </a:spcAft>
              <a:buFont typeface="Symbol" panose="05050102010706020507" pitchFamily="18" charset="2"/>
              <a:buChar char=""/>
            </a:pPr>
            <a:r>
              <a:rPr lang="en-US" sz="2000" dirty="0">
                <a:solidFill>
                  <a:srgbClr val="000000"/>
                </a:solidFill>
                <a:effectLst/>
                <a:latin typeface="Times New Roman" panose="02020603050405020304" pitchFamily="18" charset="0"/>
                <a:ea typeface="Calibri" panose="020F0502020204030204" pitchFamily="34" charset="0"/>
              </a:rPr>
              <a:t>In addition, during movement, the robot can avoid fixed obstacles and react appropriately to avoid moving obstacles.</a:t>
            </a:r>
          </a:p>
        </p:txBody>
      </p:sp>
      <p:pic>
        <p:nvPicPr>
          <p:cNvPr id="9" name="Picture 8">
            <a:extLst>
              <a:ext uri="{FF2B5EF4-FFF2-40B4-BE49-F238E27FC236}">
                <a16:creationId xmlns:a16="http://schemas.microsoft.com/office/drawing/2014/main" id="{69D9C5CE-953E-4649-ECE9-D5DC4C153D2B}"/>
              </a:ext>
            </a:extLst>
          </p:cNvPr>
          <p:cNvPicPr>
            <a:picLocks noChangeAspect="1"/>
          </p:cNvPicPr>
          <p:nvPr/>
        </p:nvPicPr>
        <p:blipFill>
          <a:blip r:embed="rId3"/>
          <a:stretch>
            <a:fillRect/>
          </a:stretch>
        </p:blipFill>
        <p:spPr>
          <a:xfrm>
            <a:off x="4432299" y="876993"/>
            <a:ext cx="3322395" cy="2358004"/>
          </a:xfrm>
          <a:prstGeom prst="rect">
            <a:avLst/>
          </a:prstGeom>
        </p:spPr>
      </p:pic>
    </p:spTree>
    <p:extLst>
      <p:ext uri="{BB962C8B-B14F-4D97-AF65-F5344CB8AC3E}">
        <p14:creationId xmlns:p14="http://schemas.microsoft.com/office/powerpoint/2010/main" val="3512763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E9DD91-0E21-4C5F-AE71-A105EDCC3F92}"/>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1.3 Robot operating system</a:t>
            </a:r>
            <a:r>
              <a:rPr lang="en-US" sz="2800" b="1" dirty="0">
                <a:latin typeface="Roboto" panose="02000000000000000000" pitchFamily="2" charset="0"/>
                <a:ea typeface="Roboto" panose="02000000000000000000" pitchFamily="2" charset="0"/>
                <a:cs typeface="Roboto" panose="02000000000000000000" pitchFamily="2" charset="0"/>
              </a:rPr>
              <a:t> (ROS)</a:t>
            </a: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42EF7A41-A74B-EEEF-E90D-D35C738669D4}"/>
              </a:ext>
            </a:extLst>
          </p:cNvPr>
          <p:cNvSpPr txBox="1"/>
          <p:nvPr/>
        </p:nvSpPr>
        <p:spPr>
          <a:xfrm>
            <a:off x="338736" y="954838"/>
            <a:ext cx="5591514" cy="3586366"/>
          </a:xfrm>
          <a:prstGeom prst="rect">
            <a:avLst/>
          </a:prstGeom>
          <a:noFill/>
        </p:spPr>
        <p:txBody>
          <a:bodyPr wrap="square" rtlCol="0">
            <a:spAutoFit/>
          </a:bodyPr>
          <a:lstStyle/>
          <a:p>
            <a:pPr algn="just">
              <a:lnSpc>
                <a:spcPct val="150000"/>
              </a:lnSpc>
            </a:pPr>
            <a:r>
              <a:rPr lang="en-US" sz="2200" b="1" kern="0" dirty="0">
                <a:solidFill>
                  <a:srgbClr val="000000"/>
                </a:solidFill>
                <a:latin typeface="Times New Roman" panose="02020603050405020304" pitchFamily="18" charset="0"/>
                <a:ea typeface="Calibri" panose="020F0502020204030204" pitchFamily="34" charset="0"/>
              </a:rPr>
              <a:t>ROS definition: </a:t>
            </a:r>
            <a:r>
              <a:rPr lang="en-US" altLang="zh-TW" sz="2200" dirty="0">
                <a:latin typeface="Times New Roman" panose="02020603050405020304" pitchFamily="18" charset="0"/>
                <a:ea typeface="Roboto" panose="02000000000000000000" pitchFamily="2" charset="0"/>
                <a:cs typeface="Times New Roman" panose="02020603050405020304" pitchFamily="18" charset="0"/>
              </a:rPr>
              <a:t>The Robot Operating System (ROS) is an open-source framework.</a:t>
            </a:r>
          </a:p>
          <a:p>
            <a:pPr algn="just">
              <a:lnSpc>
                <a:spcPct val="150000"/>
              </a:lnSpc>
            </a:pPr>
            <a:r>
              <a:rPr lang="en-US" sz="2200" b="1" kern="0" dirty="0">
                <a:solidFill>
                  <a:srgbClr val="000000"/>
                </a:solidFill>
                <a:latin typeface="Times New Roman" panose="02020603050405020304" pitchFamily="18" charset="0"/>
                <a:ea typeface="Calibri" panose="020F0502020204030204" pitchFamily="34" charset="0"/>
              </a:rPr>
              <a:t>Why ROS was chosen in this system</a:t>
            </a:r>
            <a:r>
              <a:rPr lang="en-US" sz="2200" kern="0" dirty="0">
                <a:solidFill>
                  <a:srgbClr val="000000"/>
                </a:solidFill>
                <a:effectLst/>
                <a:latin typeface="Times New Roman" panose="02020603050405020304" pitchFamily="18" charset="0"/>
                <a:ea typeface="Calibri" panose="020F0502020204030204" pitchFamily="34" charset="0"/>
              </a:rPr>
              <a:t>: </a:t>
            </a:r>
          </a:p>
          <a:p>
            <a:pPr marL="342900" indent="-342900" algn="just">
              <a:lnSpc>
                <a:spcPct val="150000"/>
              </a:lnSpc>
              <a:buFont typeface="Arial" panose="020B0604020202020204" pitchFamily="34" charset="0"/>
              <a:buChar char="•"/>
            </a:pPr>
            <a:r>
              <a:rPr lang="en-US" sz="2200" kern="0" dirty="0">
                <a:solidFill>
                  <a:srgbClr val="000000"/>
                </a:solidFill>
                <a:effectLst/>
                <a:latin typeface="Times New Roman" panose="02020603050405020304" pitchFamily="18" charset="0"/>
                <a:ea typeface="Calibri" panose="020F0502020204030204" pitchFamily="34" charset="0"/>
              </a:rPr>
              <a:t>Ros can be divided into open-source packages that can be downloaded and reuse.</a:t>
            </a:r>
          </a:p>
          <a:p>
            <a:pPr marL="342900" indent="-342900" algn="just">
              <a:lnSpc>
                <a:spcPct val="150000"/>
              </a:lnSpc>
              <a:buFont typeface="Arial" panose="020B0604020202020204" pitchFamily="34" charset="0"/>
              <a:buChar char="•"/>
            </a:pPr>
            <a:r>
              <a:rPr lang="en-US" sz="2200" kern="0" dirty="0">
                <a:solidFill>
                  <a:srgbClr val="000000"/>
                </a:solidFill>
                <a:latin typeface="Times New Roman" panose="02020603050405020304" pitchFamily="18" charset="0"/>
                <a:ea typeface="Calibri" panose="020F0502020204030204" pitchFamily="34" charset="0"/>
              </a:rPr>
              <a:t>N</a:t>
            </a:r>
            <a:r>
              <a:rPr lang="en-US" sz="2200" kern="0" dirty="0">
                <a:solidFill>
                  <a:srgbClr val="000000"/>
                </a:solidFill>
                <a:effectLst/>
                <a:latin typeface="Times New Roman" panose="02020603050405020304" pitchFamily="18" charset="0"/>
                <a:ea typeface="Calibri" panose="020F0502020204030204" pitchFamily="34" charset="0"/>
              </a:rPr>
              <a:t>odes in ROS do not have to be on the same system.</a:t>
            </a:r>
            <a:endParaRPr lang="en-US" sz="2200" b="1" kern="0" dirty="0">
              <a:solidFill>
                <a:srgbClr val="000000"/>
              </a:solidFill>
              <a:effectLst/>
              <a:latin typeface="Times New Roman" panose="02020603050405020304" pitchFamily="18" charset="0"/>
              <a:ea typeface="Calibri" panose="020F0502020204030204" pitchFamily="34" charset="0"/>
            </a:endParaRPr>
          </a:p>
        </p:txBody>
      </p:sp>
      <p:sp>
        <p:nvSpPr>
          <p:cNvPr id="12" name="Slide Number Placeholder 11">
            <a:extLst>
              <a:ext uri="{FF2B5EF4-FFF2-40B4-BE49-F238E27FC236}">
                <a16:creationId xmlns:a16="http://schemas.microsoft.com/office/drawing/2014/main" id="{E1A9D04C-EBC9-2FD6-AA43-F2BB63F14231}"/>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6</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6" name="Rectangle 1">
            <a:extLst>
              <a:ext uri="{FF2B5EF4-FFF2-40B4-BE49-F238E27FC236}">
                <a16:creationId xmlns:a16="http://schemas.microsoft.com/office/drawing/2014/main" id="{1988F765-2128-8BCD-9C00-001F7B22EC2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1EAA6C8E-0947-3B57-4F30-9A9A3183A42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88B5DC9F-043D-98E1-1023-833BF1A385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8601" y="1148498"/>
            <a:ext cx="5044663" cy="35181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8147E6-7A20-5949-FC30-FCC201125091}"/>
              </a:ext>
            </a:extLst>
          </p:cNvPr>
          <p:cNvSpPr txBox="1"/>
          <p:nvPr/>
        </p:nvSpPr>
        <p:spPr>
          <a:xfrm>
            <a:off x="338736" y="4742945"/>
            <a:ext cx="11137119" cy="1047210"/>
          </a:xfrm>
          <a:prstGeom prst="rect">
            <a:avLst/>
          </a:prstGeom>
          <a:noFill/>
        </p:spPr>
        <p:txBody>
          <a:bodyPr wrap="square">
            <a:spAutoFit/>
          </a:bodyPr>
          <a:lstStyle/>
          <a:p>
            <a:pPr algn="just">
              <a:lnSpc>
                <a:spcPct val="150000"/>
              </a:lnSpc>
            </a:pPr>
            <a:r>
              <a:rPr lang="en-US" sz="2200" b="1" kern="0" dirty="0">
                <a:solidFill>
                  <a:srgbClr val="000000"/>
                </a:solidFill>
                <a:latin typeface="Times New Roman" panose="02020603050405020304" pitchFamily="18" charset="0"/>
                <a:ea typeface="Calibri" panose="020F0502020204030204" pitchFamily="34" charset="0"/>
              </a:rPr>
              <a:t>How </a:t>
            </a:r>
            <a:r>
              <a:rPr lang="en-US" sz="2200" b="1" kern="0" dirty="0">
                <a:solidFill>
                  <a:srgbClr val="000000"/>
                </a:solidFill>
                <a:effectLst/>
                <a:latin typeface="Times New Roman" panose="02020603050405020304" pitchFamily="18" charset="0"/>
                <a:ea typeface="Calibri" panose="020F0502020204030204" pitchFamily="34" charset="0"/>
              </a:rPr>
              <a:t>ROS work:</a:t>
            </a:r>
            <a:r>
              <a:rPr lang="en-US" sz="2200" kern="0" dirty="0">
                <a:solidFill>
                  <a:srgbClr val="000000"/>
                </a:solidFill>
                <a:effectLst/>
                <a:latin typeface="Times New Roman" panose="02020603050405020304" pitchFamily="18" charset="0"/>
                <a:ea typeface="Calibri" panose="020F0502020204030204" pitchFamily="34" charset="0"/>
              </a:rPr>
              <a:t> a ROS system can be divided into nodes and each node must register with ROS master to communicate with other nodes</a:t>
            </a:r>
          </a:p>
        </p:txBody>
      </p:sp>
    </p:spTree>
    <p:extLst>
      <p:ext uri="{BB962C8B-B14F-4D97-AF65-F5344CB8AC3E}">
        <p14:creationId xmlns:p14="http://schemas.microsoft.com/office/powerpoint/2010/main" val="2980480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AFDCD-BFC7-B539-57F3-3F1DF0DBBB7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379B5B3-FE35-7E85-528A-6DE4E0BE2441}"/>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cs typeface="Roboto" panose="02000000000000000000" pitchFamily="2" charset="0"/>
              </a:rPr>
              <a:t>1.4 introduction- system overview</a:t>
            </a:r>
          </a:p>
        </p:txBody>
      </p:sp>
      <p:sp>
        <p:nvSpPr>
          <p:cNvPr id="12" name="Slide Number Placeholder 11">
            <a:extLst>
              <a:ext uri="{FF2B5EF4-FFF2-40B4-BE49-F238E27FC236}">
                <a16:creationId xmlns:a16="http://schemas.microsoft.com/office/drawing/2014/main" id="{999441C2-5586-5E49-766F-A10E752258F7}"/>
              </a:ext>
            </a:extLst>
          </p:cNvPr>
          <p:cNvSpPr>
            <a:spLocks noGrp="1"/>
          </p:cNvSpPr>
          <p:nvPr>
            <p:ph type="sldNum" sz="quarter" idx="12"/>
          </p:nvPr>
        </p:nvSpPr>
        <p:spPr/>
        <p:txBody>
          <a:bodyPr/>
          <a:lstStyle/>
          <a:p>
            <a:fld id="{9EA0BE3B-158A-4EDF-80DC-E394A0D1600F}" type="slidenum">
              <a:rPr lang="en-US" sz="1400" smtClean="0">
                <a:latin typeface="Roboto" panose="02000000000000000000" pitchFamily="2" charset="0"/>
                <a:ea typeface="Roboto" panose="02000000000000000000" pitchFamily="2" charset="0"/>
                <a:cs typeface="Roboto" panose="02000000000000000000" pitchFamily="2" charset="0"/>
              </a:rPr>
              <a:pPr/>
              <a:t>7</a:t>
            </a:fld>
            <a:endParaRPr lang="en-US" sz="1400">
              <a:latin typeface="Roboto" panose="02000000000000000000" pitchFamily="2" charset="0"/>
              <a:ea typeface="Roboto" panose="02000000000000000000" pitchFamily="2" charset="0"/>
              <a:cs typeface="Roboto" panose="02000000000000000000" pitchFamily="2" charset="0"/>
            </a:endParaRPr>
          </a:p>
        </p:txBody>
      </p:sp>
      <p:sp>
        <p:nvSpPr>
          <p:cNvPr id="6" name="Rectangle 1">
            <a:extLst>
              <a:ext uri="{FF2B5EF4-FFF2-40B4-BE49-F238E27FC236}">
                <a16:creationId xmlns:a16="http://schemas.microsoft.com/office/drawing/2014/main" id="{50ECCB5B-03B9-BAF7-83C9-0109C768492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DF44588C-F94D-25D7-2F76-D8D7F107129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59" name="Rectangle 1058">
            <a:extLst>
              <a:ext uri="{FF2B5EF4-FFF2-40B4-BE49-F238E27FC236}">
                <a16:creationId xmlns:a16="http://schemas.microsoft.com/office/drawing/2014/main" id="{C9B6E2C6-452D-DE0D-59CD-CEF32ED866B1}"/>
              </a:ext>
            </a:extLst>
          </p:cNvPr>
          <p:cNvSpPr/>
          <p:nvPr/>
        </p:nvSpPr>
        <p:spPr>
          <a:xfrm>
            <a:off x="327994" y="2107287"/>
            <a:ext cx="2032739" cy="584774"/>
          </a:xfrm>
          <a:prstGeom prst="rect">
            <a:avLst/>
          </a:prstGeom>
          <a:solidFill>
            <a:schemeClr val="bg2">
              <a:lumMod val="50000"/>
            </a:schemeClr>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060" name="TextBox 1059">
            <a:extLst>
              <a:ext uri="{FF2B5EF4-FFF2-40B4-BE49-F238E27FC236}">
                <a16:creationId xmlns:a16="http://schemas.microsoft.com/office/drawing/2014/main" id="{B5E8622C-E092-233F-A6DE-C4B6F7E84B8F}"/>
              </a:ext>
            </a:extLst>
          </p:cNvPr>
          <p:cNvSpPr txBox="1"/>
          <p:nvPr/>
        </p:nvSpPr>
        <p:spPr>
          <a:xfrm>
            <a:off x="325262" y="2100529"/>
            <a:ext cx="2035471" cy="461665"/>
          </a:xfrm>
          <a:prstGeom prst="rect">
            <a:avLst/>
          </a:prstGeom>
          <a:noFill/>
        </p:spPr>
        <p:txBody>
          <a:bodyPr wrap="square" rtlCol="0">
            <a:spAutoFit/>
          </a:bodyPr>
          <a:lstStyle/>
          <a:p>
            <a:pPr algn="ctr"/>
            <a:r>
              <a:rPr lang="en-US" sz="2400" dirty="0">
                <a:solidFill>
                  <a:schemeClr val="bg1"/>
                </a:solidFill>
              </a:rPr>
              <a:t>Hector_Slam</a:t>
            </a:r>
            <a:endParaRPr lang="en-US" sz="2000" dirty="0">
              <a:solidFill>
                <a:schemeClr val="bg1"/>
              </a:solidFill>
            </a:endParaRPr>
          </a:p>
        </p:txBody>
      </p:sp>
      <p:cxnSp>
        <p:nvCxnSpPr>
          <p:cNvPr id="1061" name="Straight Arrow Connector 1060">
            <a:extLst>
              <a:ext uri="{FF2B5EF4-FFF2-40B4-BE49-F238E27FC236}">
                <a16:creationId xmlns:a16="http://schemas.microsoft.com/office/drawing/2014/main" id="{4589BA19-35DC-31CB-BFD2-E9993407FC87}"/>
              </a:ext>
            </a:extLst>
          </p:cNvPr>
          <p:cNvCxnSpPr>
            <a:cxnSpLocks/>
            <a:stCxn id="1064" idx="1"/>
            <a:endCxn id="1059" idx="3"/>
          </p:cNvCxnSpPr>
          <p:nvPr/>
        </p:nvCxnSpPr>
        <p:spPr>
          <a:xfrm flipH="1" flipV="1">
            <a:off x="2360733" y="2399674"/>
            <a:ext cx="677770" cy="75206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62" name="Rectangle 1061">
            <a:extLst>
              <a:ext uri="{FF2B5EF4-FFF2-40B4-BE49-F238E27FC236}">
                <a16:creationId xmlns:a16="http://schemas.microsoft.com/office/drawing/2014/main" id="{FCFBDD85-08E6-54FC-ABC1-30200A57745F}"/>
              </a:ext>
            </a:extLst>
          </p:cNvPr>
          <p:cNvSpPr/>
          <p:nvPr/>
        </p:nvSpPr>
        <p:spPr>
          <a:xfrm>
            <a:off x="4901486" y="2045134"/>
            <a:ext cx="2036284" cy="1009288"/>
          </a:xfrm>
          <a:prstGeom prst="rect">
            <a:avLst/>
          </a:prstGeom>
          <a:solidFill>
            <a:schemeClr val="accent2"/>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a:p>
        </p:txBody>
      </p:sp>
      <p:sp>
        <p:nvSpPr>
          <p:cNvPr id="1063" name="TextBox 1062">
            <a:extLst>
              <a:ext uri="{FF2B5EF4-FFF2-40B4-BE49-F238E27FC236}">
                <a16:creationId xmlns:a16="http://schemas.microsoft.com/office/drawing/2014/main" id="{7CF7D350-24D9-7F5E-523F-453F27E068DE}"/>
              </a:ext>
            </a:extLst>
          </p:cNvPr>
          <p:cNvSpPr txBox="1"/>
          <p:nvPr/>
        </p:nvSpPr>
        <p:spPr>
          <a:xfrm>
            <a:off x="5013617" y="2184187"/>
            <a:ext cx="1924153" cy="584775"/>
          </a:xfrm>
          <a:prstGeom prst="rect">
            <a:avLst/>
          </a:prstGeom>
          <a:noFill/>
        </p:spPr>
        <p:txBody>
          <a:bodyPr wrap="square" rtlCol="0">
            <a:spAutoFit/>
          </a:bodyPr>
          <a:lstStyle/>
          <a:p>
            <a:pPr algn="ctr"/>
            <a:r>
              <a:rPr lang="en-US" sz="3200" dirty="0">
                <a:solidFill>
                  <a:schemeClr val="bg1"/>
                </a:solidFill>
              </a:rPr>
              <a:t>System</a:t>
            </a:r>
          </a:p>
        </p:txBody>
      </p:sp>
      <p:sp>
        <p:nvSpPr>
          <p:cNvPr id="1064" name="Rectangle 1063">
            <a:extLst>
              <a:ext uri="{FF2B5EF4-FFF2-40B4-BE49-F238E27FC236}">
                <a16:creationId xmlns:a16="http://schemas.microsoft.com/office/drawing/2014/main" id="{EA6A9F70-C4B0-2ABA-F112-F4CBDFABDE72}"/>
              </a:ext>
            </a:extLst>
          </p:cNvPr>
          <p:cNvSpPr/>
          <p:nvPr/>
        </p:nvSpPr>
        <p:spPr>
          <a:xfrm>
            <a:off x="3038503" y="2859351"/>
            <a:ext cx="1481769" cy="584774"/>
          </a:xfrm>
          <a:prstGeom prst="rect">
            <a:avLst/>
          </a:prstGeom>
          <a:solidFill>
            <a:schemeClr val="accent2"/>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065" name="TextBox 1064">
            <a:extLst>
              <a:ext uri="{FF2B5EF4-FFF2-40B4-BE49-F238E27FC236}">
                <a16:creationId xmlns:a16="http://schemas.microsoft.com/office/drawing/2014/main" id="{405815CE-33D9-3FED-0A3C-83995F6C2C97}"/>
              </a:ext>
            </a:extLst>
          </p:cNvPr>
          <p:cNvSpPr txBox="1"/>
          <p:nvPr/>
        </p:nvSpPr>
        <p:spPr>
          <a:xfrm>
            <a:off x="3094570" y="2920906"/>
            <a:ext cx="1384137" cy="461665"/>
          </a:xfrm>
          <a:prstGeom prst="rect">
            <a:avLst/>
          </a:prstGeom>
          <a:noFill/>
        </p:spPr>
        <p:txBody>
          <a:bodyPr wrap="square" rtlCol="0">
            <a:spAutoFit/>
          </a:bodyPr>
          <a:lstStyle/>
          <a:p>
            <a:pPr algn="ctr"/>
            <a:r>
              <a:rPr lang="en-US" sz="2400" dirty="0">
                <a:solidFill>
                  <a:schemeClr val="bg1"/>
                </a:solidFill>
              </a:rPr>
              <a:t>SLAM</a:t>
            </a:r>
            <a:endParaRPr lang="en-US" sz="2000" dirty="0">
              <a:solidFill>
                <a:schemeClr val="bg1"/>
              </a:solidFill>
            </a:endParaRPr>
          </a:p>
        </p:txBody>
      </p:sp>
      <p:sp>
        <p:nvSpPr>
          <p:cNvPr id="1068" name="Rectangle 1067">
            <a:extLst>
              <a:ext uri="{FF2B5EF4-FFF2-40B4-BE49-F238E27FC236}">
                <a16:creationId xmlns:a16="http://schemas.microsoft.com/office/drawing/2014/main" id="{AFB548BC-385E-471C-E7A9-E169FA033202}"/>
              </a:ext>
            </a:extLst>
          </p:cNvPr>
          <p:cNvSpPr/>
          <p:nvPr/>
        </p:nvSpPr>
        <p:spPr>
          <a:xfrm>
            <a:off x="7363297" y="2812835"/>
            <a:ext cx="1815865" cy="584774"/>
          </a:xfrm>
          <a:prstGeom prst="rect">
            <a:avLst/>
          </a:prstGeom>
          <a:solidFill>
            <a:schemeClr val="accent2"/>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069" name="TextBox 1068">
            <a:extLst>
              <a:ext uri="{FF2B5EF4-FFF2-40B4-BE49-F238E27FC236}">
                <a16:creationId xmlns:a16="http://schemas.microsoft.com/office/drawing/2014/main" id="{F592A159-3738-AC55-870A-2F10C63873FA}"/>
              </a:ext>
            </a:extLst>
          </p:cNvPr>
          <p:cNvSpPr txBox="1"/>
          <p:nvPr/>
        </p:nvSpPr>
        <p:spPr>
          <a:xfrm>
            <a:off x="7363297" y="2838267"/>
            <a:ext cx="1815865" cy="461665"/>
          </a:xfrm>
          <a:prstGeom prst="rect">
            <a:avLst/>
          </a:prstGeom>
          <a:noFill/>
        </p:spPr>
        <p:txBody>
          <a:bodyPr wrap="square" rtlCol="0">
            <a:spAutoFit/>
          </a:bodyPr>
          <a:lstStyle/>
          <a:p>
            <a:pPr algn="ctr"/>
            <a:r>
              <a:rPr lang="en-US" sz="2400" dirty="0">
                <a:solidFill>
                  <a:schemeClr val="bg1"/>
                </a:solidFill>
              </a:rPr>
              <a:t>Navigation</a:t>
            </a:r>
          </a:p>
        </p:txBody>
      </p:sp>
      <p:cxnSp>
        <p:nvCxnSpPr>
          <p:cNvPr id="1070" name="Straight Arrow Connector 1069">
            <a:extLst>
              <a:ext uri="{FF2B5EF4-FFF2-40B4-BE49-F238E27FC236}">
                <a16:creationId xmlns:a16="http://schemas.microsoft.com/office/drawing/2014/main" id="{E7DFF57C-B7B2-E1B2-7C77-20D631C4E9E5}"/>
              </a:ext>
            </a:extLst>
          </p:cNvPr>
          <p:cNvCxnSpPr>
            <a:cxnSpLocks/>
            <a:stCxn id="1062" idx="1"/>
            <a:endCxn id="1064" idx="3"/>
          </p:cNvCxnSpPr>
          <p:nvPr/>
        </p:nvCxnSpPr>
        <p:spPr>
          <a:xfrm flipH="1">
            <a:off x="4520272" y="2549778"/>
            <a:ext cx="381214" cy="60196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72" name="Straight Arrow Connector 1071">
            <a:extLst>
              <a:ext uri="{FF2B5EF4-FFF2-40B4-BE49-F238E27FC236}">
                <a16:creationId xmlns:a16="http://schemas.microsoft.com/office/drawing/2014/main" id="{E32E4885-36B8-821F-1B07-834258780CEF}"/>
              </a:ext>
            </a:extLst>
          </p:cNvPr>
          <p:cNvCxnSpPr>
            <a:cxnSpLocks/>
            <a:stCxn id="1063" idx="3"/>
            <a:endCxn id="1068" idx="1"/>
          </p:cNvCxnSpPr>
          <p:nvPr/>
        </p:nvCxnSpPr>
        <p:spPr>
          <a:xfrm>
            <a:off x="6937770" y="2476575"/>
            <a:ext cx="425527" cy="62864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73" name="Rectangle 1072">
            <a:extLst>
              <a:ext uri="{FF2B5EF4-FFF2-40B4-BE49-F238E27FC236}">
                <a16:creationId xmlns:a16="http://schemas.microsoft.com/office/drawing/2014/main" id="{567DABE1-5E69-9B23-7D65-608E666503D7}"/>
              </a:ext>
            </a:extLst>
          </p:cNvPr>
          <p:cNvSpPr/>
          <p:nvPr/>
        </p:nvSpPr>
        <p:spPr>
          <a:xfrm>
            <a:off x="327994" y="3063346"/>
            <a:ext cx="2118648" cy="584774"/>
          </a:xfrm>
          <a:prstGeom prst="rect">
            <a:avLst/>
          </a:prstGeom>
          <a:solidFill>
            <a:schemeClr val="bg2">
              <a:lumMod val="50000"/>
            </a:schemeClr>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074" name="TextBox 1073">
            <a:extLst>
              <a:ext uri="{FF2B5EF4-FFF2-40B4-BE49-F238E27FC236}">
                <a16:creationId xmlns:a16="http://schemas.microsoft.com/office/drawing/2014/main" id="{EB5D60EE-F4D6-239E-AE85-44D0A70A7596}"/>
              </a:ext>
            </a:extLst>
          </p:cNvPr>
          <p:cNvSpPr txBox="1"/>
          <p:nvPr/>
        </p:nvSpPr>
        <p:spPr>
          <a:xfrm>
            <a:off x="325262" y="3056588"/>
            <a:ext cx="2122191" cy="461665"/>
          </a:xfrm>
          <a:prstGeom prst="rect">
            <a:avLst/>
          </a:prstGeom>
          <a:noFill/>
        </p:spPr>
        <p:txBody>
          <a:bodyPr wrap="square" rtlCol="0">
            <a:spAutoFit/>
          </a:bodyPr>
          <a:lstStyle/>
          <a:p>
            <a:pPr algn="ctr"/>
            <a:r>
              <a:rPr lang="en-US" sz="2400" dirty="0">
                <a:solidFill>
                  <a:schemeClr val="bg1"/>
                </a:solidFill>
              </a:rPr>
              <a:t>Scan_matching</a:t>
            </a:r>
            <a:endParaRPr lang="en-US" sz="2000" dirty="0">
              <a:solidFill>
                <a:schemeClr val="bg1"/>
              </a:solidFill>
            </a:endParaRPr>
          </a:p>
        </p:txBody>
      </p:sp>
      <p:cxnSp>
        <p:nvCxnSpPr>
          <p:cNvPr id="1075" name="Straight Arrow Connector 1074">
            <a:extLst>
              <a:ext uri="{FF2B5EF4-FFF2-40B4-BE49-F238E27FC236}">
                <a16:creationId xmlns:a16="http://schemas.microsoft.com/office/drawing/2014/main" id="{D31810A8-107D-9CCC-1110-A1C9856EEB45}"/>
              </a:ext>
            </a:extLst>
          </p:cNvPr>
          <p:cNvCxnSpPr>
            <a:cxnSpLocks/>
            <a:stCxn id="1064" idx="1"/>
            <a:endCxn id="1074" idx="3"/>
          </p:cNvCxnSpPr>
          <p:nvPr/>
        </p:nvCxnSpPr>
        <p:spPr>
          <a:xfrm flipH="1">
            <a:off x="2447453" y="3151738"/>
            <a:ext cx="591050" cy="13568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76" name="Rectangle 1075">
            <a:extLst>
              <a:ext uri="{FF2B5EF4-FFF2-40B4-BE49-F238E27FC236}">
                <a16:creationId xmlns:a16="http://schemas.microsoft.com/office/drawing/2014/main" id="{57DDA4EA-17D5-D059-4153-77364075B13E}"/>
              </a:ext>
            </a:extLst>
          </p:cNvPr>
          <p:cNvSpPr/>
          <p:nvPr/>
        </p:nvSpPr>
        <p:spPr>
          <a:xfrm>
            <a:off x="9733805" y="4720727"/>
            <a:ext cx="2118648" cy="584774"/>
          </a:xfrm>
          <a:prstGeom prst="rect">
            <a:avLst/>
          </a:prstGeom>
          <a:solidFill>
            <a:schemeClr val="bg2">
              <a:lumMod val="50000"/>
            </a:schemeClr>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077" name="TextBox 1076">
            <a:extLst>
              <a:ext uri="{FF2B5EF4-FFF2-40B4-BE49-F238E27FC236}">
                <a16:creationId xmlns:a16="http://schemas.microsoft.com/office/drawing/2014/main" id="{A61ECDDC-3384-A0F3-B6B9-59165F23A22A}"/>
              </a:ext>
            </a:extLst>
          </p:cNvPr>
          <p:cNvSpPr txBox="1"/>
          <p:nvPr/>
        </p:nvSpPr>
        <p:spPr>
          <a:xfrm>
            <a:off x="9731073" y="4713969"/>
            <a:ext cx="2122191" cy="461665"/>
          </a:xfrm>
          <a:prstGeom prst="rect">
            <a:avLst/>
          </a:prstGeom>
          <a:noFill/>
        </p:spPr>
        <p:txBody>
          <a:bodyPr wrap="square" rtlCol="0">
            <a:spAutoFit/>
          </a:bodyPr>
          <a:lstStyle/>
          <a:p>
            <a:pPr algn="ctr"/>
            <a:r>
              <a:rPr lang="en-US" sz="2400" dirty="0">
                <a:solidFill>
                  <a:schemeClr val="bg1"/>
                </a:solidFill>
              </a:rPr>
              <a:t>AMCL</a:t>
            </a:r>
            <a:endParaRPr lang="en-US" sz="2000" dirty="0">
              <a:solidFill>
                <a:schemeClr val="bg1"/>
              </a:solidFill>
            </a:endParaRPr>
          </a:p>
        </p:txBody>
      </p:sp>
      <p:cxnSp>
        <p:nvCxnSpPr>
          <p:cNvPr id="1078" name="Straight Arrow Connector 1077">
            <a:extLst>
              <a:ext uri="{FF2B5EF4-FFF2-40B4-BE49-F238E27FC236}">
                <a16:creationId xmlns:a16="http://schemas.microsoft.com/office/drawing/2014/main" id="{DE53281F-B4AD-BA71-AFEA-15A71490814F}"/>
              </a:ext>
            </a:extLst>
          </p:cNvPr>
          <p:cNvCxnSpPr>
            <a:cxnSpLocks/>
            <a:stCxn id="1069" idx="3"/>
            <a:endCxn id="1077" idx="1"/>
          </p:cNvCxnSpPr>
          <p:nvPr/>
        </p:nvCxnSpPr>
        <p:spPr>
          <a:xfrm>
            <a:off x="9179162" y="3069100"/>
            <a:ext cx="551911" cy="187570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79" name="Rectangle 1078">
            <a:extLst>
              <a:ext uri="{FF2B5EF4-FFF2-40B4-BE49-F238E27FC236}">
                <a16:creationId xmlns:a16="http://schemas.microsoft.com/office/drawing/2014/main" id="{EB527EA6-6929-07FE-4983-0E356239D9B2}"/>
              </a:ext>
            </a:extLst>
          </p:cNvPr>
          <p:cNvSpPr/>
          <p:nvPr/>
        </p:nvSpPr>
        <p:spPr>
          <a:xfrm>
            <a:off x="10381081" y="1896050"/>
            <a:ext cx="1481769" cy="584774"/>
          </a:xfrm>
          <a:prstGeom prst="rect">
            <a:avLst/>
          </a:prstGeom>
          <a:solidFill>
            <a:schemeClr val="bg2">
              <a:lumMod val="50000"/>
            </a:schemeClr>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080" name="TextBox 1079">
            <a:extLst>
              <a:ext uri="{FF2B5EF4-FFF2-40B4-BE49-F238E27FC236}">
                <a16:creationId xmlns:a16="http://schemas.microsoft.com/office/drawing/2014/main" id="{9D42CF8D-581E-573F-B431-D199A6409141}"/>
              </a:ext>
            </a:extLst>
          </p:cNvPr>
          <p:cNvSpPr txBox="1"/>
          <p:nvPr/>
        </p:nvSpPr>
        <p:spPr>
          <a:xfrm>
            <a:off x="10379001" y="1896049"/>
            <a:ext cx="1481768" cy="461665"/>
          </a:xfrm>
          <a:prstGeom prst="rect">
            <a:avLst/>
          </a:prstGeom>
          <a:noFill/>
        </p:spPr>
        <p:txBody>
          <a:bodyPr wrap="square" rtlCol="0">
            <a:spAutoFit/>
          </a:bodyPr>
          <a:lstStyle/>
          <a:p>
            <a:pPr algn="ctr"/>
            <a:r>
              <a:rPr lang="en-US" sz="2400" dirty="0">
                <a:solidFill>
                  <a:schemeClr val="bg1"/>
                </a:solidFill>
              </a:rPr>
              <a:t>Costmap</a:t>
            </a:r>
            <a:endParaRPr lang="en-US" sz="2000" dirty="0">
              <a:solidFill>
                <a:schemeClr val="bg1"/>
              </a:solidFill>
            </a:endParaRPr>
          </a:p>
        </p:txBody>
      </p:sp>
      <p:sp>
        <p:nvSpPr>
          <p:cNvPr id="1081" name="Rectangle 1080">
            <a:extLst>
              <a:ext uri="{FF2B5EF4-FFF2-40B4-BE49-F238E27FC236}">
                <a16:creationId xmlns:a16="http://schemas.microsoft.com/office/drawing/2014/main" id="{369F1647-DBF1-238A-CCFB-21B3D0D014E9}"/>
              </a:ext>
            </a:extLst>
          </p:cNvPr>
          <p:cNvSpPr/>
          <p:nvPr/>
        </p:nvSpPr>
        <p:spPr>
          <a:xfrm>
            <a:off x="10379000" y="3844348"/>
            <a:ext cx="1481769" cy="584774"/>
          </a:xfrm>
          <a:prstGeom prst="rect">
            <a:avLst/>
          </a:prstGeom>
          <a:solidFill>
            <a:schemeClr val="bg2">
              <a:lumMod val="50000"/>
            </a:schemeClr>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082" name="TextBox 1081">
            <a:extLst>
              <a:ext uri="{FF2B5EF4-FFF2-40B4-BE49-F238E27FC236}">
                <a16:creationId xmlns:a16="http://schemas.microsoft.com/office/drawing/2014/main" id="{EFC9F62D-C83C-B10E-7C03-2276EB4F9871}"/>
              </a:ext>
            </a:extLst>
          </p:cNvPr>
          <p:cNvSpPr txBox="1"/>
          <p:nvPr/>
        </p:nvSpPr>
        <p:spPr>
          <a:xfrm>
            <a:off x="10376920" y="3899767"/>
            <a:ext cx="1481768" cy="400110"/>
          </a:xfrm>
          <a:prstGeom prst="rect">
            <a:avLst/>
          </a:prstGeom>
          <a:noFill/>
        </p:spPr>
        <p:txBody>
          <a:bodyPr wrap="square" rtlCol="0">
            <a:spAutoFit/>
          </a:bodyPr>
          <a:lstStyle/>
          <a:p>
            <a:pPr algn="ctr"/>
            <a:r>
              <a:rPr lang="en-US" sz="2000" dirty="0">
                <a:solidFill>
                  <a:schemeClr val="bg1"/>
                </a:solidFill>
              </a:rPr>
              <a:t>DWA</a:t>
            </a:r>
          </a:p>
        </p:txBody>
      </p:sp>
      <p:sp>
        <p:nvSpPr>
          <p:cNvPr id="1083" name="Rectangle 1082">
            <a:extLst>
              <a:ext uri="{FF2B5EF4-FFF2-40B4-BE49-F238E27FC236}">
                <a16:creationId xmlns:a16="http://schemas.microsoft.com/office/drawing/2014/main" id="{A86C6C8A-DDE0-EBB4-5A6D-1A5B59F40518}"/>
              </a:ext>
            </a:extLst>
          </p:cNvPr>
          <p:cNvSpPr/>
          <p:nvPr/>
        </p:nvSpPr>
        <p:spPr>
          <a:xfrm>
            <a:off x="10381081" y="2859351"/>
            <a:ext cx="1481769" cy="584774"/>
          </a:xfrm>
          <a:prstGeom prst="rect">
            <a:avLst/>
          </a:prstGeom>
          <a:solidFill>
            <a:schemeClr val="bg2">
              <a:lumMod val="50000"/>
            </a:schemeClr>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084" name="TextBox 1083">
            <a:extLst>
              <a:ext uri="{FF2B5EF4-FFF2-40B4-BE49-F238E27FC236}">
                <a16:creationId xmlns:a16="http://schemas.microsoft.com/office/drawing/2014/main" id="{CB56D2F4-B6C6-1398-DE9F-766F8988D1AE}"/>
              </a:ext>
            </a:extLst>
          </p:cNvPr>
          <p:cNvSpPr txBox="1"/>
          <p:nvPr/>
        </p:nvSpPr>
        <p:spPr>
          <a:xfrm>
            <a:off x="10379001" y="2914770"/>
            <a:ext cx="1481768" cy="461665"/>
          </a:xfrm>
          <a:prstGeom prst="rect">
            <a:avLst/>
          </a:prstGeom>
          <a:noFill/>
        </p:spPr>
        <p:txBody>
          <a:bodyPr wrap="square" rtlCol="0">
            <a:spAutoFit/>
          </a:bodyPr>
          <a:lstStyle/>
          <a:p>
            <a:pPr algn="ctr"/>
            <a:r>
              <a:rPr lang="en-US" sz="2400" dirty="0">
                <a:solidFill>
                  <a:schemeClr val="bg1"/>
                </a:solidFill>
              </a:rPr>
              <a:t>Dijkstra</a:t>
            </a:r>
            <a:endParaRPr lang="en-US" dirty="0">
              <a:solidFill>
                <a:schemeClr val="bg1"/>
              </a:solidFill>
            </a:endParaRPr>
          </a:p>
        </p:txBody>
      </p:sp>
      <p:cxnSp>
        <p:nvCxnSpPr>
          <p:cNvPr id="1085" name="Straight Arrow Connector 1084">
            <a:extLst>
              <a:ext uri="{FF2B5EF4-FFF2-40B4-BE49-F238E27FC236}">
                <a16:creationId xmlns:a16="http://schemas.microsoft.com/office/drawing/2014/main" id="{AF58E2D1-6F57-8FEE-BC97-B7998107A23C}"/>
              </a:ext>
            </a:extLst>
          </p:cNvPr>
          <p:cNvCxnSpPr>
            <a:cxnSpLocks/>
            <a:stCxn id="1069" idx="3"/>
            <a:endCxn id="1080" idx="1"/>
          </p:cNvCxnSpPr>
          <p:nvPr/>
        </p:nvCxnSpPr>
        <p:spPr>
          <a:xfrm flipV="1">
            <a:off x="9179162" y="2126882"/>
            <a:ext cx="1199839" cy="94221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86" name="Straight Arrow Connector 1085">
            <a:extLst>
              <a:ext uri="{FF2B5EF4-FFF2-40B4-BE49-F238E27FC236}">
                <a16:creationId xmlns:a16="http://schemas.microsoft.com/office/drawing/2014/main" id="{9BBD7D66-E19F-015F-A897-4B890C7C950F}"/>
              </a:ext>
            </a:extLst>
          </p:cNvPr>
          <p:cNvCxnSpPr>
            <a:cxnSpLocks/>
            <a:stCxn id="1069" idx="3"/>
            <a:endCxn id="1084" idx="1"/>
          </p:cNvCxnSpPr>
          <p:nvPr/>
        </p:nvCxnSpPr>
        <p:spPr>
          <a:xfrm>
            <a:off x="9179162" y="3069100"/>
            <a:ext cx="1199839" cy="76503"/>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087" name="Straight Arrow Connector 1086">
            <a:extLst>
              <a:ext uri="{FF2B5EF4-FFF2-40B4-BE49-F238E27FC236}">
                <a16:creationId xmlns:a16="http://schemas.microsoft.com/office/drawing/2014/main" id="{6634BF42-37D9-8DF5-7297-09B5EB5D930E}"/>
              </a:ext>
            </a:extLst>
          </p:cNvPr>
          <p:cNvCxnSpPr>
            <a:cxnSpLocks/>
            <a:stCxn id="1068" idx="3"/>
            <a:endCxn id="1082" idx="1"/>
          </p:cNvCxnSpPr>
          <p:nvPr/>
        </p:nvCxnSpPr>
        <p:spPr>
          <a:xfrm>
            <a:off x="9179162" y="3105222"/>
            <a:ext cx="1197758" cy="99460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88" name="Rectangle 1087">
            <a:extLst>
              <a:ext uri="{FF2B5EF4-FFF2-40B4-BE49-F238E27FC236}">
                <a16:creationId xmlns:a16="http://schemas.microsoft.com/office/drawing/2014/main" id="{B69A32F0-738B-7D6C-C766-B5C0A5B95597}"/>
              </a:ext>
            </a:extLst>
          </p:cNvPr>
          <p:cNvSpPr/>
          <p:nvPr/>
        </p:nvSpPr>
        <p:spPr>
          <a:xfrm>
            <a:off x="327183" y="4130053"/>
            <a:ext cx="2118648" cy="584774"/>
          </a:xfrm>
          <a:prstGeom prst="rect">
            <a:avLst/>
          </a:prstGeom>
          <a:solidFill>
            <a:schemeClr val="bg2">
              <a:lumMod val="50000"/>
            </a:schemeClr>
          </a:solidFill>
          <a:ln w="38100">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000" dirty="0"/>
          </a:p>
        </p:txBody>
      </p:sp>
      <p:sp>
        <p:nvSpPr>
          <p:cNvPr id="1089" name="TextBox 1088">
            <a:extLst>
              <a:ext uri="{FF2B5EF4-FFF2-40B4-BE49-F238E27FC236}">
                <a16:creationId xmlns:a16="http://schemas.microsoft.com/office/drawing/2014/main" id="{1960AD5A-942D-D29F-FCCA-D16F38745A18}"/>
              </a:ext>
            </a:extLst>
          </p:cNvPr>
          <p:cNvSpPr txBox="1"/>
          <p:nvPr/>
        </p:nvSpPr>
        <p:spPr>
          <a:xfrm>
            <a:off x="324451" y="4123295"/>
            <a:ext cx="2122191" cy="461665"/>
          </a:xfrm>
          <a:prstGeom prst="rect">
            <a:avLst/>
          </a:prstGeom>
          <a:noFill/>
        </p:spPr>
        <p:txBody>
          <a:bodyPr wrap="square" rtlCol="0">
            <a:spAutoFit/>
          </a:bodyPr>
          <a:lstStyle/>
          <a:p>
            <a:pPr algn="ctr"/>
            <a:r>
              <a:rPr lang="en-US" sz="2400" dirty="0">
                <a:solidFill>
                  <a:schemeClr val="bg1"/>
                </a:solidFill>
              </a:rPr>
              <a:t>Particle filter</a:t>
            </a:r>
            <a:endParaRPr lang="en-US" sz="2000" dirty="0">
              <a:solidFill>
                <a:schemeClr val="bg1"/>
              </a:solidFill>
            </a:endParaRPr>
          </a:p>
        </p:txBody>
      </p:sp>
      <p:cxnSp>
        <p:nvCxnSpPr>
          <p:cNvPr id="1091" name="Straight Arrow Connector 1090">
            <a:extLst>
              <a:ext uri="{FF2B5EF4-FFF2-40B4-BE49-F238E27FC236}">
                <a16:creationId xmlns:a16="http://schemas.microsoft.com/office/drawing/2014/main" id="{3AC62E6A-D1F3-B63B-4E67-5980ECC24481}"/>
              </a:ext>
            </a:extLst>
          </p:cNvPr>
          <p:cNvCxnSpPr>
            <a:cxnSpLocks/>
            <a:stCxn id="1064" idx="1"/>
            <a:endCxn id="1088" idx="3"/>
          </p:cNvCxnSpPr>
          <p:nvPr/>
        </p:nvCxnSpPr>
        <p:spPr>
          <a:xfrm flipH="1">
            <a:off x="2445831" y="3151738"/>
            <a:ext cx="592672" cy="1270702"/>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43932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527CF9-0600-25D4-DC05-E81DEB373D7A}"/>
              </a:ext>
            </a:extLst>
          </p:cNvPr>
          <p:cNvSpPr txBox="1"/>
          <p:nvPr/>
        </p:nvSpPr>
        <p:spPr>
          <a:xfrm>
            <a:off x="3118281" y="2633994"/>
            <a:ext cx="6094520" cy="707886"/>
          </a:xfrm>
          <a:prstGeom prst="rect">
            <a:avLst/>
          </a:prstGeom>
          <a:noFill/>
        </p:spPr>
        <p:txBody>
          <a:bodyPr wrap="square">
            <a:spAutoFit/>
          </a:bodyPr>
          <a:lstStyle/>
          <a:p>
            <a:pPr algn="ctr"/>
            <a:r>
              <a:rPr lang="en-US" sz="4000" b="1" dirty="0">
                <a:solidFill>
                  <a:schemeClr val="bg1"/>
                </a:solidFill>
                <a:latin typeface="Roboto" panose="02000000000000000000" pitchFamily="2" charset="0"/>
                <a:ea typeface="Roboto" panose="02000000000000000000" pitchFamily="2" charset="0"/>
                <a:cs typeface="Roboto" panose="02000000000000000000" pitchFamily="2" charset="0"/>
              </a:rPr>
              <a:t>2. Hardware design</a:t>
            </a:r>
          </a:p>
        </p:txBody>
      </p:sp>
    </p:spTree>
    <p:extLst>
      <p:ext uri="{BB962C8B-B14F-4D97-AF65-F5344CB8AC3E}">
        <p14:creationId xmlns:p14="http://schemas.microsoft.com/office/powerpoint/2010/main" val="1209705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F08E5A4239614CB5BAF2557A729EEF" ma:contentTypeVersion="15" ma:contentTypeDescription="Create a new document." ma:contentTypeScope="" ma:versionID="ba03548fb0d5d33c565bac440075c827">
  <xsd:schema xmlns:xsd="http://www.w3.org/2001/XMLSchema" xmlns:xs="http://www.w3.org/2001/XMLSchema" xmlns:p="http://schemas.microsoft.com/office/2006/metadata/properties" xmlns:ns3="a94b8558-35f8-4b39-9a7c-afb4ca6f5602" xmlns:ns4="641854db-daa4-4714-b351-8bc341fd4442" targetNamespace="http://schemas.microsoft.com/office/2006/metadata/properties" ma:root="true" ma:fieldsID="2e3e87e130b6b43a01199e3e74e5ee34" ns3:_="" ns4:_="">
    <xsd:import namespace="a94b8558-35f8-4b39-9a7c-afb4ca6f5602"/>
    <xsd:import namespace="641854db-daa4-4714-b351-8bc341fd444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ServiceAutoTags" minOccurs="0"/>
                <xsd:element ref="ns3:MediaLengthInSeconds" minOccurs="0"/>
                <xsd:element ref="ns3:MediaServiceGenerationTime" minOccurs="0"/>
                <xsd:element ref="ns3:MediaServiceEventHashCode" minOccurs="0"/>
                <xsd:element ref="ns3:_activity" minOccurs="0"/>
                <xsd:element ref="ns3:MediaServiceOCR"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4b8558-35f8-4b39-9a7c-afb4ca6f56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41854db-daa4-4714-b351-8bc341fd444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a94b8558-35f8-4b39-9a7c-afb4ca6f5602" xsi:nil="true"/>
  </documentManagement>
</p:properties>
</file>

<file path=customXml/itemProps1.xml><?xml version="1.0" encoding="utf-8"?>
<ds:datastoreItem xmlns:ds="http://schemas.openxmlformats.org/officeDocument/2006/customXml" ds:itemID="{7ECC4DF4-9078-4FA4-84E7-1FE1D3C87610}">
  <ds:schemaRefs>
    <ds:schemaRef ds:uri="http://schemas.microsoft.com/sharepoint/v3/contenttype/forms"/>
  </ds:schemaRefs>
</ds:datastoreItem>
</file>

<file path=customXml/itemProps2.xml><?xml version="1.0" encoding="utf-8"?>
<ds:datastoreItem xmlns:ds="http://schemas.openxmlformats.org/officeDocument/2006/customXml" ds:itemID="{2ECA8648-454E-45AC-AC34-5C99D6E4E7A8}">
  <ds:schemaRefs>
    <ds:schemaRef ds:uri="641854db-daa4-4714-b351-8bc341fd4442"/>
    <ds:schemaRef ds:uri="a94b8558-35f8-4b39-9a7c-afb4ca6f560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B29E730-54C4-4C28-BED5-F21A5A17C36A}">
  <ds:schemaRefs>
    <ds:schemaRef ds:uri="641854db-daa4-4714-b351-8bc341fd4442"/>
    <ds:schemaRef ds:uri="a94b8558-35f8-4b39-9a7c-afb4ca6f560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 2013 - 2022</Template>
  <TotalTime>1775</TotalTime>
  <Words>2165</Words>
  <Application>Microsoft Office PowerPoint</Application>
  <PresentationFormat>Widescreen</PresentationFormat>
  <Paragraphs>294</Paragraphs>
  <Slides>32</Slides>
  <Notes>32</Notes>
  <HiddenSlides>0</HiddenSlides>
  <MMClips>2</MMClips>
  <ScaleCrop>false</ScaleCrop>
  <HeadingPairs>
    <vt:vector size="8" baseType="variant">
      <vt:variant>
        <vt:lpstr>Fonts Used</vt:lpstr>
      </vt:variant>
      <vt:variant>
        <vt:i4>9</vt:i4>
      </vt:variant>
      <vt:variant>
        <vt:lpstr>Theme</vt:lpstr>
      </vt:variant>
      <vt:variant>
        <vt:i4>1</vt:i4>
      </vt:variant>
      <vt:variant>
        <vt:lpstr>Slide Titles</vt:lpstr>
      </vt:variant>
      <vt:variant>
        <vt:i4>32</vt:i4>
      </vt:variant>
      <vt:variant>
        <vt:lpstr>Custom Shows</vt:lpstr>
      </vt:variant>
      <vt:variant>
        <vt:i4>1</vt:i4>
      </vt:variant>
    </vt:vector>
  </HeadingPairs>
  <TitlesOfParts>
    <vt:vector size="43" baseType="lpstr">
      <vt:lpstr>Arial</vt:lpstr>
      <vt:lpstr>Calibri</vt:lpstr>
      <vt:lpstr>Cambria Math</vt:lpstr>
      <vt:lpstr>Google Sans</vt:lpstr>
      <vt:lpstr>Lato</vt:lpstr>
      <vt:lpstr>Liberation Sans</vt:lpstr>
      <vt:lpstr>Roboto</vt:lpstr>
      <vt:lpstr>Symbol</vt:lpstr>
      <vt:lpstr>Times New Roman</vt:lpstr>
      <vt:lpstr>Office Theme</vt:lpstr>
      <vt:lpstr>PowerPoint Presentation</vt:lpstr>
      <vt:lpstr>Graduation thesis </vt:lpstr>
      <vt:lpstr>PowerPoint Presentation</vt:lpstr>
      <vt:lpstr>PowerPoint Presentation</vt:lpstr>
      <vt:lpstr>1.1 introduction - SLAM</vt:lpstr>
      <vt:lpstr>1.2 introduction – the goals of project</vt:lpstr>
      <vt:lpstr>1.3 Robot operating system (ROS)</vt:lpstr>
      <vt:lpstr>1.4 introduction- system overview</vt:lpstr>
      <vt:lpstr>PowerPoint Presentation</vt:lpstr>
      <vt:lpstr>2.1 Hardware design-block diagram </vt:lpstr>
      <vt:lpstr>2.2 Hardware design – wiring diagram </vt:lpstr>
      <vt:lpstr>2.3 hardware design- PCB design.</vt:lpstr>
      <vt:lpstr>2.4 Hardware design – frame robot </vt:lpstr>
      <vt:lpstr>PowerPoint Presentation</vt:lpstr>
      <vt:lpstr>3.1 Software design </vt:lpstr>
      <vt:lpstr>3.2 software design - flowchart</vt:lpstr>
      <vt:lpstr>PowerPoint Presentation</vt:lpstr>
      <vt:lpstr>4.1 result – build map</vt:lpstr>
      <vt:lpstr>4.1 result – Evaluate the built map.</vt:lpstr>
      <vt:lpstr>4.1 Result – Evaluate the built map.</vt:lpstr>
      <vt:lpstr>4.2 Result – Navigation.</vt:lpstr>
      <vt:lpstr>4.2 Result – Navigation.</vt:lpstr>
      <vt:lpstr>4.2 Result – Navigation.</vt:lpstr>
      <vt:lpstr>4.3 Result – video demo</vt:lpstr>
      <vt:lpstr>PowerPoint Presentation</vt:lpstr>
      <vt:lpstr>5.1 Conclusion</vt:lpstr>
      <vt:lpstr>5.2 Development direction.</vt:lpstr>
      <vt:lpstr>PowerPoint Presentation</vt:lpstr>
      <vt:lpstr>Appendix- Hector slam</vt:lpstr>
      <vt:lpstr>Appendix- Navigation</vt:lpstr>
      <vt:lpstr>Appendix- Dijkstra algorithm. </vt:lpstr>
      <vt:lpstr>Appendix- AMCL Algorithm and DWA Algorithm. </vt:lpstr>
      <vt:lpstr>trinhdien1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NGUYEN THAI NGUYEN 20192241</cp:lastModifiedBy>
  <cp:revision>20</cp:revision>
  <dcterms:created xsi:type="dcterms:W3CDTF">2021-05-28T04:32:29Z</dcterms:created>
  <dcterms:modified xsi:type="dcterms:W3CDTF">2024-02-23T23:47:36Z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0x010100E6F08E5A4239614CB5BAF2557A729EEF</vt:lpwstr>
  </property>
</Properties>
</file>